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62" r:id="rId2"/>
    <p:sldId id="256" r:id="rId3"/>
    <p:sldId id="288" r:id="rId4"/>
    <p:sldId id="257" r:id="rId5"/>
    <p:sldId id="258" r:id="rId6"/>
    <p:sldId id="259" r:id="rId7"/>
    <p:sldId id="260" r:id="rId8"/>
    <p:sldId id="263" r:id="rId9"/>
    <p:sldId id="269" r:id="rId10"/>
    <p:sldId id="264" r:id="rId11"/>
    <p:sldId id="266" r:id="rId12"/>
    <p:sldId id="267" r:id="rId13"/>
    <p:sldId id="268" r:id="rId14"/>
    <p:sldId id="270" r:id="rId15"/>
    <p:sldId id="279" r:id="rId16"/>
    <p:sldId id="271" r:id="rId17"/>
    <p:sldId id="272" r:id="rId18"/>
    <p:sldId id="273" r:id="rId19"/>
    <p:sldId id="274" r:id="rId20"/>
    <p:sldId id="275" r:id="rId21"/>
    <p:sldId id="276" r:id="rId22"/>
    <p:sldId id="277" r:id="rId23"/>
    <p:sldId id="278" r:id="rId24"/>
    <p:sldId id="280" r:id="rId25"/>
    <p:sldId id="287"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87" d="100"/>
          <a:sy n="87" d="100"/>
        </p:scale>
        <p:origin x="-9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35F25B-8072-3B4C-98E6-04C5EDD68C31}" type="datetimeFigureOut">
              <a:rPr lang="en-US" smtClean="0"/>
              <a:pPr/>
              <a:t>5/24/13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0825C7-C913-6947-A304-5650BD505FF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35F25B-8072-3B4C-98E6-04C5EDD68C31}" type="datetimeFigureOut">
              <a:rPr lang="en-US" smtClean="0"/>
              <a:pPr/>
              <a:t>5/24/13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825C7-C913-6947-A304-5650BD505FF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9.png"/><Relationship Id="rId1" Type="http://schemas.openxmlformats.org/officeDocument/2006/relationships/video" Target="file://localhost/Users/tj.brooks/Desktop/T.J.STUFF/classes/U.S./Movie%20Clips/LBJ-'TheHourIsHere!'68.mov" TargetMode="External"/><Relationship Id="rId2"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21.png"/><Relationship Id="rId1" Type="http://schemas.openxmlformats.org/officeDocument/2006/relationships/video" Target="file://localhost/Users/tj.brooks/Desktop/T.J.STUFF/classes/U.S./Movie%20Clips/Napalm.mov" TargetMode="External"/><Relationship Id="rId2"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png"/><Relationship Id="rId1" Type="http://schemas.openxmlformats.org/officeDocument/2006/relationships/video" Target="file://localhost/Users/tj.brooks/Desktop/T.J.STUFF/classes/U.S./Movie%20Clips/VCkilled.mov" TargetMode="External"/><Relationship Id="rId2"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 Id="rId3" Type="http://schemas.openxmlformats.org/officeDocument/2006/relationships/image" Target="../media/image2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 Id="rId3" Type="http://schemas.openxmlformats.org/officeDocument/2006/relationships/image" Target="../media/image2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 Id="rId3" Type="http://schemas.openxmlformats.org/officeDocument/2006/relationships/image" Target="../media/image2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4.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6.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8.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 Id="rId3"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png"/><Relationship Id="rId1" Type="http://schemas.openxmlformats.org/officeDocument/2006/relationships/video" Target="file://localhost/Users/tj.brooks/Desktop/T.J.STUFF/classes/U.S./Movie%20Clips/LBJ.mov" TargetMode="External"/><Relationship Id="rId2"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Focus Question</a:t>
            </a:r>
            <a:endParaRPr lang="en-US" dirty="0"/>
          </a:p>
        </p:txBody>
      </p:sp>
      <p:sp>
        <p:nvSpPr>
          <p:cNvPr id="5" name="Content Placeholder 4"/>
          <p:cNvSpPr>
            <a:spLocks noGrp="1"/>
          </p:cNvSpPr>
          <p:nvPr>
            <p:ph idx="1"/>
          </p:nvPr>
        </p:nvSpPr>
        <p:spPr/>
        <p:txBody>
          <a:bodyPr/>
          <a:lstStyle/>
          <a:p>
            <a:pPr algn="ctr">
              <a:buNone/>
            </a:pPr>
            <a:r>
              <a:rPr lang="en-US" dirty="0" smtClean="0"/>
              <a:t>What do you know about the Vietnam War?</a:t>
            </a:r>
            <a:endParaRPr lang="en-US" dirty="0"/>
          </a:p>
        </p:txBody>
      </p:sp>
      <p:pic>
        <p:nvPicPr>
          <p:cNvPr id="6" name="Picture 5"/>
          <p:cNvPicPr>
            <a:picLocks noChangeAspect="1"/>
          </p:cNvPicPr>
          <p:nvPr/>
        </p:nvPicPr>
        <p:blipFill>
          <a:blip r:embed="rId3"/>
          <a:stretch>
            <a:fillRect/>
          </a:stretch>
        </p:blipFill>
        <p:spPr>
          <a:xfrm>
            <a:off x="0" y="4876800"/>
            <a:ext cx="2575560" cy="1981200"/>
          </a:xfrm>
          <a:prstGeom prst="rect">
            <a:avLst/>
          </a:prstGeom>
        </p:spPr>
      </p:pic>
      <p:pic>
        <p:nvPicPr>
          <p:cNvPr id="7" name="Picture 6"/>
          <p:cNvPicPr>
            <a:picLocks noChangeAspect="1"/>
          </p:cNvPicPr>
          <p:nvPr/>
        </p:nvPicPr>
        <p:blipFill>
          <a:blip r:embed="rId4"/>
          <a:stretch>
            <a:fillRect/>
          </a:stretch>
        </p:blipFill>
        <p:spPr>
          <a:xfrm>
            <a:off x="2575560" y="4811530"/>
            <a:ext cx="2682240" cy="2046470"/>
          </a:xfrm>
          <a:prstGeom prst="rect">
            <a:avLst/>
          </a:prstGeom>
        </p:spPr>
      </p:pic>
      <p:pic>
        <p:nvPicPr>
          <p:cNvPr id="8" name="Picture 7"/>
          <p:cNvPicPr>
            <a:picLocks noChangeAspect="1"/>
          </p:cNvPicPr>
          <p:nvPr/>
        </p:nvPicPr>
        <p:blipFill>
          <a:blip r:embed="rId5"/>
          <a:stretch>
            <a:fillRect/>
          </a:stretch>
        </p:blipFill>
        <p:spPr>
          <a:xfrm>
            <a:off x="5257800" y="4796028"/>
            <a:ext cx="2777067" cy="2061972"/>
          </a:xfrm>
          <a:prstGeom prst="rect">
            <a:avLst/>
          </a:prstGeom>
        </p:spPr>
      </p:pic>
      <p:pic>
        <p:nvPicPr>
          <p:cNvPr id="9" name="Picture 8"/>
          <p:cNvPicPr>
            <a:picLocks noChangeAspect="1"/>
          </p:cNvPicPr>
          <p:nvPr/>
        </p:nvPicPr>
        <p:blipFill>
          <a:blip r:embed="rId6"/>
          <a:stretch>
            <a:fillRect/>
          </a:stretch>
        </p:blipFill>
        <p:spPr>
          <a:xfrm>
            <a:off x="7562155" y="4796028"/>
            <a:ext cx="1649578" cy="2061972"/>
          </a:xfrm>
          <a:prstGeom prst="rect">
            <a:avLst/>
          </a:prstGeom>
        </p:spPr>
      </p:pic>
      <p:pic>
        <p:nvPicPr>
          <p:cNvPr id="10" name="Picture 9"/>
          <p:cNvPicPr>
            <a:picLocks noChangeAspect="1"/>
          </p:cNvPicPr>
          <p:nvPr/>
        </p:nvPicPr>
        <p:blipFill>
          <a:blip r:embed="rId7"/>
          <a:stretch>
            <a:fillRect/>
          </a:stretch>
        </p:blipFill>
        <p:spPr>
          <a:xfrm>
            <a:off x="0" y="2844462"/>
            <a:ext cx="2575560" cy="2032337"/>
          </a:xfrm>
          <a:prstGeom prst="rect">
            <a:avLst/>
          </a:prstGeom>
        </p:spPr>
      </p:pic>
      <p:pic>
        <p:nvPicPr>
          <p:cNvPr id="11" name="Picture 10"/>
          <p:cNvPicPr>
            <a:picLocks noChangeAspect="1"/>
          </p:cNvPicPr>
          <p:nvPr/>
        </p:nvPicPr>
        <p:blipFill>
          <a:blip r:embed="rId8"/>
          <a:stretch>
            <a:fillRect/>
          </a:stretch>
        </p:blipFill>
        <p:spPr>
          <a:xfrm>
            <a:off x="2575560" y="2844462"/>
            <a:ext cx="2538538" cy="1934633"/>
          </a:xfrm>
          <a:prstGeom prst="rect">
            <a:avLst/>
          </a:prstGeom>
        </p:spPr>
      </p:pic>
      <p:pic>
        <p:nvPicPr>
          <p:cNvPr id="12" name="Picture 11"/>
          <p:cNvPicPr>
            <a:picLocks noChangeAspect="1"/>
          </p:cNvPicPr>
          <p:nvPr/>
        </p:nvPicPr>
        <p:blipFill>
          <a:blip r:embed="rId9"/>
          <a:stretch>
            <a:fillRect/>
          </a:stretch>
        </p:blipFill>
        <p:spPr>
          <a:xfrm>
            <a:off x="5001190" y="2844462"/>
            <a:ext cx="2560965" cy="1913128"/>
          </a:xfrm>
          <a:prstGeom prst="rect">
            <a:avLst/>
          </a:prstGeom>
        </p:spPr>
      </p:pic>
      <p:pic>
        <p:nvPicPr>
          <p:cNvPr id="13" name="Picture 12"/>
          <p:cNvPicPr>
            <a:picLocks noChangeAspect="1"/>
          </p:cNvPicPr>
          <p:nvPr/>
        </p:nvPicPr>
        <p:blipFill>
          <a:blip r:embed="rId10"/>
          <a:stretch>
            <a:fillRect/>
          </a:stretch>
        </p:blipFill>
        <p:spPr>
          <a:xfrm>
            <a:off x="6813105" y="2861395"/>
            <a:ext cx="2398628" cy="19177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Players in Vietnam Conflict</a:t>
            </a:r>
            <a:endParaRPr lang="en-US" dirty="0"/>
          </a:p>
        </p:txBody>
      </p:sp>
      <p:sp>
        <p:nvSpPr>
          <p:cNvPr id="4" name="Content Placeholder 3"/>
          <p:cNvSpPr>
            <a:spLocks noGrp="1"/>
          </p:cNvSpPr>
          <p:nvPr>
            <p:ph sz="half" idx="1"/>
          </p:nvPr>
        </p:nvSpPr>
        <p:spPr/>
        <p:txBody>
          <a:bodyPr>
            <a:normAutofit fontScale="62500" lnSpcReduction="20000"/>
          </a:bodyPr>
          <a:lstStyle/>
          <a:p>
            <a:r>
              <a:rPr lang="en-US" u="sng" dirty="0" smtClean="0"/>
              <a:t>Lyndon B. Johnson</a:t>
            </a:r>
            <a:r>
              <a:rPr lang="en-US" dirty="0" smtClean="0"/>
              <a:t>-Made decision to escalate war after re-election </a:t>
            </a:r>
          </a:p>
          <a:p>
            <a:r>
              <a:rPr lang="en-US" u="sng" dirty="0" smtClean="0"/>
              <a:t>Robert McNamara</a:t>
            </a:r>
            <a:r>
              <a:rPr lang="en-US" dirty="0" smtClean="0"/>
              <a:t>-Advised Johnson on escalation (Sec of Defense)</a:t>
            </a:r>
          </a:p>
          <a:p>
            <a:r>
              <a:rPr lang="en-US" u="sng" dirty="0" smtClean="0"/>
              <a:t>Dean Rusk</a:t>
            </a:r>
            <a:r>
              <a:rPr lang="en-US" dirty="0" smtClean="0"/>
              <a:t>-Advised Johnson on escalation (Sec of State)</a:t>
            </a:r>
          </a:p>
          <a:p>
            <a:r>
              <a:rPr lang="en-US" u="sng" dirty="0" smtClean="0"/>
              <a:t>William Westmoreland</a:t>
            </a:r>
            <a:r>
              <a:rPr lang="en-US" dirty="0" smtClean="0"/>
              <a:t>-General in charge of Vietnam that asked for more soldiers </a:t>
            </a:r>
          </a:p>
          <a:p>
            <a:r>
              <a:rPr lang="en-US" u="sng" dirty="0" smtClean="0"/>
              <a:t>U.S. Congress</a:t>
            </a:r>
            <a:r>
              <a:rPr lang="en-US" dirty="0" smtClean="0"/>
              <a:t>-Approved Johnson’s policy (Tonkin Gulf Resolution) allowing him to escalate war</a:t>
            </a:r>
          </a:p>
          <a:p>
            <a:r>
              <a:rPr lang="en-US" u="sng" dirty="0" smtClean="0"/>
              <a:t>American public opinion</a:t>
            </a:r>
            <a:r>
              <a:rPr lang="en-US" dirty="0" smtClean="0"/>
              <a:t>-Approved of Johnson’s policy in the beginning </a:t>
            </a:r>
            <a:endParaRPr lang="en-US" dirty="0"/>
          </a:p>
        </p:txBody>
      </p:sp>
      <p:pic>
        <p:nvPicPr>
          <p:cNvPr id="9" name="LBJ-'TheHourIsHere!'68.mov">
            <a:hlinkClick r:id="" action="ppaction://media"/>
          </p:cNvPr>
          <p:cNvPicPr/>
          <p:nvPr>
            <p:ph sz="half" idx="2"/>
            <a:videoFile r:link="rId1"/>
          </p:nvPr>
        </p:nvPicPr>
        <p:blipFill>
          <a:blip r:embed="rId4"/>
          <a:stretch>
            <a:fillRect/>
          </a:stretch>
        </p:blipFill>
        <p:spPr>
          <a:xfrm>
            <a:off x="4648200" y="2486386"/>
            <a:ext cx="4038600" cy="2753591"/>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7" restart="whenNotActive" fill="hold" evtFilter="cancelBubble" nodeType="interactiveSeq">
                <p:stCondLst>
                  <p:cond evt="onClick" delay="0">
                    <p:tgtEl>
                      <p:spTgt spid="9"/>
                    </p:tgtEl>
                  </p:cond>
                </p:stCondLst>
                <p:endSync evt="end" delay="0">
                  <p:rtn val="all"/>
                </p:endSync>
                <p:childTnLst>
                  <p:par>
                    <p:cTn id="28" fill="hold">
                      <p:stCondLst>
                        <p:cond delay="0"/>
                      </p:stCondLst>
                      <p:childTnLst>
                        <p:par>
                          <p:cTn id="29" fill="hold">
                            <p:stCondLst>
                              <p:cond delay="0"/>
                            </p:stCondLst>
                            <p:childTnLst>
                              <p:par>
                                <p:cTn id="30" presetID="2" presetClass="mediacall" presetSubtype="0" fill="hold" nodeType="clickEffect">
                                  <p:stCondLst>
                                    <p:cond delay="0"/>
                                  </p:stCondLst>
                                  <p:childTnLst>
                                    <p:cmd type="call" cmd="togglePause">
                                      <p:cBhvr>
                                        <p:cTn id="31" dur="1" fill="hold"/>
                                        <p:tgtEl>
                                          <p:spTgt spid="9"/>
                                        </p:tgtEl>
                                      </p:cBhvr>
                                    </p:cmd>
                                  </p:childTnLst>
                                </p:cTn>
                              </p:par>
                            </p:childTnLst>
                          </p:cTn>
                        </p:par>
                      </p:childTnLst>
                    </p:cTn>
                  </p:par>
                </p:childTnLst>
              </p:cTn>
              <p:nextCondLst>
                <p:cond evt="onClick" delay="0">
                  <p:tgtEl>
                    <p:spTgt spid="9"/>
                  </p:tgtEl>
                </p:cond>
              </p:nextCondLst>
            </p:seq>
            <p:video>
              <p:cMediaNode>
                <p:cTn id="32" fill="hold" display="0">
                  <p:stCondLst>
                    <p:cond delay="indefinite"/>
                  </p:stCondLst>
                  <p:endCondLst>
                    <p:cond evt="onNext" delay="0">
                      <p:tgtEl>
                        <p:sldTgt/>
                      </p:tgtEl>
                    </p:cond>
                    <p:cond evt="onPrev" delay="0">
                      <p:tgtEl>
                        <p:sldTgt/>
                      </p:tgtEl>
                    </p:cond>
                  </p:endCondLst>
                </p:cTn>
                <p:tgtEl>
                  <p:spTgt spid="9"/>
                </p:tgtEl>
              </p:cMediaNode>
            </p:video>
          </p:childTnLst>
        </p:cTn>
      </p:par>
    </p:tnLst>
    <p:bldLst>
      <p:bldP spid="4"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55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 military strategies result in bloody stalemate</a:t>
            </a:r>
            <a:endParaRPr lang="en-US" dirty="0"/>
          </a:p>
        </p:txBody>
      </p:sp>
      <p:sp>
        <p:nvSpPr>
          <p:cNvPr id="3" name="Content Placeholder 2"/>
          <p:cNvSpPr>
            <a:spLocks noGrp="1"/>
          </p:cNvSpPr>
          <p:nvPr>
            <p:ph sz="half" idx="1"/>
          </p:nvPr>
        </p:nvSpPr>
        <p:spPr/>
        <p:txBody>
          <a:bodyPr/>
          <a:lstStyle/>
          <a:p>
            <a:pPr algn="ctr">
              <a:buNone/>
            </a:pPr>
            <a:r>
              <a:rPr lang="en-US" dirty="0" smtClean="0"/>
              <a:t>Military advantages Americans had over Vietcong? </a:t>
            </a:r>
          </a:p>
          <a:p>
            <a:r>
              <a:rPr lang="en-US" dirty="0" smtClean="0"/>
              <a:t>Superior weaponry</a:t>
            </a:r>
            <a:endParaRPr lang="en-US" dirty="0"/>
          </a:p>
        </p:txBody>
      </p:sp>
      <p:sp>
        <p:nvSpPr>
          <p:cNvPr id="4" name="Content Placeholder 3"/>
          <p:cNvSpPr>
            <a:spLocks noGrp="1"/>
          </p:cNvSpPr>
          <p:nvPr>
            <p:ph sz="half" idx="2"/>
          </p:nvPr>
        </p:nvSpPr>
        <p:spPr/>
        <p:txBody>
          <a:bodyPr/>
          <a:lstStyle/>
          <a:p>
            <a:pPr algn="ctr">
              <a:buNone/>
            </a:pPr>
            <a:r>
              <a:rPr lang="en-US" dirty="0" smtClean="0"/>
              <a:t>Military advantages Vietcong had over Americans?</a:t>
            </a:r>
          </a:p>
          <a:p>
            <a:r>
              <a:rPr lang="en-US" dirty="0" smtClean="0"/>
              <a:t>Knowledge of terrain </a:t>
            </a:r>
          </a:p>
          <a:p>
            <a:r>
              <a:rPr lang="en-US" dirty="0" smtClean="0"/>
              <a:t>Ability to blend in with civilians </a:t>
            </a:r>
          </a:p>
          <a:p>
            <a:r>
              <a:rPr lang="en-US" dirty="0" smtClean="0"/>
              <a:t>Willingness to pay any price for victory (fighting for existence)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4"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 military strategies result in bloody stalemate</a:t>
            </a:r>
            <a:endParaRPr lang="en-US" dirty="0"/>
          </a:p>
        </p:txBody>
      </p:sp>
      <p:sp>
        <p:nvSpPr>
          <p:cNvPr id="3" name="Content Placeholder 2"/>
          <p:cNvSpPr>
            <a:spLocks noGrp="1"/>
          </p:cNvSpPr>
          <p:nvPr>
            <p:ph sz="half" idx="1"/>
          </p:nvPr>
        </p:nvSpPr>
        <p:spPr/>
        <p:txBody>
          <a:bodyPr>
            <a:normAutofit fontScale="85000" lnSpcReduction="10000"/>
          </a:bodyPr>
          <a:lstStyle/>
          <a:p>
            <a:pPr algn="ctr">
              <a:buNone/>
            </a:pPr>
            <a:r>
              <a:rPr lang="en-US" dirty="0" smtClean="0"/>
              <a:t>Military strategies Americans used against Vietcong? </a:t>
            </a:r>
          </a:p>
          <a:p>
            <a:r>
              <a:rPr lang="en-US" dirty="0" smtClean="0"/>
              <a:t>Bombings</a:t>
            </a:r>
          </a:p>
          <a:p>
            <a:r>
              <a:rPr lang="en-US" dirty="0" smtClean="0"/>
              <a:t>War of attrition </a:t>
            </a:r>
          </a:p>
          <a:p>
            <a:r>
              <a:rPr lang="en-US" dirty="0" smtClean="0"/>
              <a:t>Preventing Vietcong support by South Vietnam’s rural population</a:t>
            </a:r>
          </a:p>
          <a:p>
            <a:r>
              <a:rPr lang="en-US" dirty="0" smtClean="0"/>
              <a:t>Use of Napalm/Agent Orange</a:t>
            </a:r>
          </a:p>
          <a:p>
            <a:r>
              <a:rPr lang="en-US" dirty="0" smtClean="0"/>
              <a:t>Search and Destroy mission</a:t>
            </a:r>
          </a:p>
          <a:p>
            <a:pPr>
              <a:buNone/>
            </a:pPr>
            <a:endParaRPr lang="en-US" dirty="0" smtClean="0"/>
          </a:p>
          <a:p>
            <a:endParaRPr lang="en-US" dirty="0"/>
          </a:p>
        </p:txBody>
      </p:sp>
      <p:sp>
        <p:nvSpPr>
          <p:cNvPr id="4" name="Content Placeholder 3"/>
          <p:cNvSpPr>
            <a:spLocks noGrp="1"/>
          </p:cNvSpPr>
          <p:nvPr>
            <p:ph sz="half" idx="2"/>
          </p:nvPr>
        </p:nvSpPr>
        <p:spPr/>
        <p:txBody>
          <a:bodyPr>
            <a:normAutofit fontScale="85000" lnSpcReduction="10000"/>
          </a:bodyPr>
          <a:lstStyle/>
          <a:p>
            <a:pPr algn="ctr">
              <a:buNone/>
            </a:pPr>
            <a:r>
              <a:rPr lang="en-US" dirty="0" smtClean="0"/>
              <a:t>Military strategies Vietcong used against Americans?</a:t>
            </a:r>
          </a:p>
          <a:p>
            <a:r>
              <a:rPr lang="en-US" sz="2706" dirty="0" smtClean="0"/>
              <a:t>Hit and run ambushes </a:t>
            </a:r>
          </a:p>
          <a:p>
            <a:r>
              <a:rPr lang="en-US" sz="2706" dirty="0" smtClean="0"/>
              <a:t>Booby traps and land mines</a:t>
            </a:r>
          </a:p>
          <a:p>
            <a:r>
              <a:rPr lang="en-US" sz="2706" dirty="0" smtClean="0"/>
              <a:t>Surprise attacks</a:t>
            </a:r>
          </a:p>
          <a:p>
            <a:r>
              <a:rPr lang="en-US" sz="2706" dirty="0" smtClean="0"/>
              <a:t>Guerrilla warfare  </a:t>
            </a:r>
            <a:endParaRPr lang="en-US" sz="2706" dirty="0"/>
          </a:p>
        </p:txBody>
      </p:sp>
      <p:pic>
        <p:nvPicPr>
          <p:cNvPr id="5" name="Napalm.mov">
            <a:hlinkClick r:id="" action="ppaction://media"/>
          </p:cNvPr>
          <p:cNvPicPr/>
          <p:nvPr>
            <a:videoFile r:link="rId1"/>
          </p:nvPr>
        </p:nvPicPr>
        <p:blipFill>
          <a:blip r:embed="rId4"/>
          <a:stretch>
            <a:fillRect/>
          </a:stretch>
        </p:blipFill>
        <p:spPr>
          <a:xfrm>
            <a:off x="4648200" y="3931226"/>
            <a:ext cx="3733800" cy="25457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1" restart="whenNotActive" fill="hold" evtFilter="cancelBubble" nodeType="interactiveSeq">
                <p:stCondLst>
                  <p:cond evt="onClick" delay="0">
                    <p:tgtEl>
                      <p:spTgt spid="5"/>
                    </p:tgtEl>
                  </p:cond>
                </p:stCondLst>
                <p:endSync evt="end" delay="0">
                  <p:rtn val="all"/>
                </p:endSync>
                <p:childTnLst>
                  <p:par>
                    <p:cTn id="52" fill="hold">
                      <p:stCondLst>
                        <p:cond delay="0"/>
                      </p:stCondLst>
                      <p:childTnLst>
                        <p:par>
                          <p:cTn id="53" fill="hold">
                            <p:stCondLst>
                              <p:cond delay="0"/>
                            </p:stCondLst>
                            <p:childTnLst>
                              <p:par>
                                <p:cTn id="54" presetID="2" presetClass="mediacall" presetSubtype="0" fill="hold" nodeType="clickEffect">
                                  <p:stCondLst>
                                    <p:cond delay="0"/>
                                  </p:stCondLst>
                                  <p:childTnLst>
                                    <p:cmd type="call" cmd="togglePause">
                                      <p:cBhvr>
                                        <p:cTn id="55" dur="1" fill="hold"/>
                                        <p:tgtEl>
                                          <p:spTgt spid="5"/>
                                        </p:tgtEl>
                                      </p:cBhvr>
                                    </p:cmd>
                                  </p:childTnLst>
                                </p:cTn>
                              </p:par>
                            </p:childTnLst>
                          </p:cTn>
                        </p:par>
                      </p:childTnLst>
                    </p:cTn>
                  </p:par>
                </p:childTnLst>
              </p:cTn>
              <p:nextCondLst>
                <p:cond evt="onClick" delay="0">
                  <p:tgtEl>
                    <p:spTgt spid="5"/>
                  </p:tgtEl>
                </p:cond>
              </p:nextCondLst>
            </p:seq>
            <p:video>
              <p:cMediaNode>
                <p:cTn id="56" fill="hold" display="0">
                  <p:stCondLst>
                    <p:cond delay="indefinite"/>
                  </p:stCondLst>
                  <p:endCondLst>
                    <p:cond evt="onNext" delay="0">
                      <p:tgtEl>
                        <p:sldTgt/>
                      </p:tgtEl>
                    </p:cond>
                    <p:cond evt="onPrev" delay="0">
                      <p:tgtEl>
                        <p:sldTgt/>
                      </p:tgtEl>
                    </p:cond>
                  </p:endCondLst>
                </p:cTn>
                <p:tgtEl>
                  <p:spTgt spid="5"/>
                </p:tgtEl>
              </p:cMediaNode>
            </p:video>
          </p:childTnLst>
        </p:cTn>
      </p:par>
    </p:tnLst>
    <p:bldLst>
      <p:bldP spid="3" grpId="0" build="p"/>
      <p:bldP spid="4"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Public support for the war begins to waiver as a “credibility gap” grows</a:t>
            </a:r>
            <a:endParaRPr lang="en-US" dirty="0"/>
          </a:p>
        </p:txBody>
      </p:sp>
      <p:sp>
        <p:nvSpPr>
          <p:cNvPr id="10" name="Content Placeholder 9"/>
          <p:cNvSpPr>
            <a:spLocks noGrp="1"/>
          </p:cNvSpPr>
          <p:nvPr>
            <p:ph sz="half" idx="1"/>
          </p:nvPr>
        </p:nvSpPr>
        <p:spPr/>
        <p:txBody>
          <a:bodyPr>
            <a:normAutofit fontScale="85000" lnSpcReduction="20000"/>
          </a:bodyPr>
          <a:lstStyle/>
          <a:p>
            <a:r>
              <a:rPr lang="en-US" u="sng" dirty="0" smtClean="0"/>
              <a:t>U.S. Economy</a:t>
            </a:r>
            <a:r>
              <a:rPr lang="en-US" dirty="0" smtClean="0"/>
              <a:t>-Cost of war led to an increase in inflation and taxes as well as a reduction in funding “Great Society” programs</a:t>
            </a:r>
          </a:p>
          <a:p>
            <a:r>
              <a:rPr lang="en-US" u="sng" dirty="0" smtClean="0"/>
              <a:t>T.V.</a:t>
            </a:r>
            <a:r>
              <a:rPr lang="en-US" dirty="0" smtClean="0"/>
              <a:t>-Brought the war into U.S. living rooms and contradicting the Johnson administration optimism </a:t>
            </a:r>
          </a:p>
          <a:p>
            <a:r>
              <a:rPr lang="en-US" u="sng" dirty="0" smtClean="0"/>
              <a:t>Fulbright Hearings</a:t>
            </a:r>
            <a:r>
              <a:rPr lang="en-US" dirty="0" smtClean="0"/>
              <a:t>-Senator who questioned Johnson’s war.  This contributed to the average American’s growing ambivalence about the war</a:t>
            </a:r>
          </a:p>
        </p:txBody>
      </p:sp>
      <p:pic>
        <p:nvPicPr>
          <p:cNvPr id="9" name="VCkilled.mov">
            <a:hlinkClick r:id="" action="ppaction://media"/>
          </p:cNvPr>
          <p:cNvPicPr/>
          <p:nvPr>
            <p:ph sz="half" idx="2"/>
            <a:videoFile r:link="rId1"/>
          </p:nvPr>
        </p:nvPicPr>
        <p:blipFill>
          <a:blip r:embed="rId4"/>
          <a:stretch>
            <a:fillRect/>
          </a:stretch>
        </p:blipFill>
        <p:spPr>
          <a:xfrm>
            <a:off x="4648200" y="2486386"/>
            <a:ext cx="4038600" cy="2753591"/>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9"/>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9"/>
                                        </p:tgtEl>
                                      </p:cBhvr>
                                    </p:cmd>
                                  </p:childTnLst>
                                </p:cTn>
                              </p:par>
                            </p:childTnLst>
                          </p:cTn>
                        </p:par>
                      </p:childTnLst>
                    </p:cTn>
                  </p:par>
                </p:childTnLst>
              </p:cTn>
              <p:nextCondLst>
                <p:cond evt="onClick" delay="0">
                  <p:tgtEl>
                    <p:spTgt spid="9"/>
                  </p:tgtEl>
                </p:cond>
              </p:nextCondLst>
            </p:seq>
            <p:video>
              <p:cMediaNode>
                <p:cTn id="20" fill="hold" display="0">
                  <p:stCondLst>
                    <p:cond delay="indefinite"/>
                  </p:stCondLst>
                  <p:endCondLst>
                    <p:cond evt="onNext" delay="0">
                      <p:tgtEl>
                        <p:sldTgt/>
                      </p:tgtEl>
                    </p:cond>
                    <p:cond evt="onPrev" delay="0">
                      <p:tgtEl>
                        <p:sldTgt/>
                      </p:tgtEl>
                    </p:cond>
                  </p:endCondLst>
                </p:cTn>
                <p:tgtEl>
                  <p:spTgt spid="9"/>
                </p:tgtEl>
              </p:cMediaNode>
            </p:video>
          </p:childTnLst>
        </p:cTn>
      </p:par>
    </p:tnLst>
    <p:bldLst>
      <p:bldP spid="10"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1968-A Tumultuous Year</a:t>
            </a:r>
            <a:endParaRPr lang="en-US" dirty="0"/>
          </a:p>
        </p:txBody>
      </p:sp>
      <p:sp>
        <p:nvSpPr>
          <p:cNvPr id="6" name="Subtitle 5"/>
          <p:cNvSpPr>
            <a:spLocks noGrp="1"/>
          </p:cNvSpPr>
          <p:nvPr>
            <p:ph type="subTitle" idx="1"/>
          </p:nvPr>
        </p:nvSpPr>
        <p:spPr/>
        <p:txBody>
          <a:bodyPr/>
          <a:lstStyle/>
          <a:p>
            <a:r>
              <a:rPr lang="en-US" dirty="0" smtClean="0">
                <a:solidFill>
                  <a:schemeClr val="tx1"/>
                </a:solidFill>
              </a:rPr>
              <a:t>Ch 30 Sec 3-4</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Question</a:t>
            </a:r>
            <a:endParaRPr lang="en-US" dirty="0"/>
          </a:p>
        </p:txBody>
      </p:sp>
      <p:sp>
        <p:nvSpPr>
          <p:cNvPr id="3" name="Content Placeholder 2"/>
          <p:cNvSpPr>
            <a:spLocks noGrp="1"/>
          </p:cNvSpPr>
          <p:nvPr>
            <p:ph idx="1"/>
          </p:nvPr>
        </p:nvSpPr>
        <p:spPr/>
        <p:txBody>
          <a:bodyPr/>
          <a:lstStyle/>
          <a:p>
            <a:pPr algn="ctr">
              <a:buNone/>
            </a:pPr>
            <a:r>
              <a:rPr lang="en-US" dirty="0" smtClean="0"/>
              <a:t>How would you feel if student privileges at BGHS (best classes, schedules, parking) were awarded according to wealth or prominence of the student’s family</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Avoiding the War</a:t>
            </a:r>
            <a:endParaRPr lang="en-US" dirty="0"/>
          </a:p>
        </p:txBody>
      </p:sp>
      <p:sp>
        <p:nvSpPr>
          <p:cNvPr id="6" name="Content Placeholder 5"/>
          <p:cNvSpPr>
            <a:spLocks noGrp="1"/>
          </p:cNvSpPr>
          <p:nvPr>
            <p:ph sz="half" idx="2"/>
          </p:nvPr>
        </p:nvSpPr>
        <p:spPr/>
        <p:txBody>
          <a:bodyPr>
            <a:normAutofit fontScale="92500"/>
          </a:bodyPr>
          <a:lstStyle/>
          <a:p>
            <a:r>
              <a:rPr lang="en-US" dirty="0" smtClean="0"/>
              <a:t>Doctors gave medical deferment</a:t>
            </a:r>
          </a:p>
          <a:p>
            <a:r>
              <a:rPr lang="en-US" dirty="0" smtClean="0"/>
              <a:t>Looked for Lenient draft boards</a:t>
            </a:r>
          </a:p>
          <a:p>
            <a:r>
              <a:rPr lang="en-US" dirty="0" smtClean="0"/>
              <a:t>Joined the National Guard </a:t>
            </a:r>
          </a:p>
          <a:p>
            <a:r>
              <a:rPr lang="en-US" dirty="0" smtClean="0"/>
              <a:t>Enrolled in College (only wealthy could afford)</a:t>
            </a:r>
          </a:p>
          <a:p>
            <a:r>
              <a:rPr lang="en-US" dirty="0" smtClean="0"/>
              <a:t>80% of U.S. soldiers came from low economic status </a:t>
            </a:r>
            <a:endParaRPr lang="en-US" dirty="0"/>
          </a:p>
        </p:txBody>
      </p:sp>
      <p:pic>
        <p:nvPicPr>
          <p:cNvPr id="10" name="Content Placeholder 9" descr="250px-Student_Vietnam_War_protesters.JPG"/>
          <p:cNvPicPr>
            <a:picLocks noGrp="1" noChangeAspect="1"/>
          </p:cNvPicPr>
          <p:nvPr>
            <p:ph sz="half" idx="1"/>
          </p:nvPr>
        </p:nvPicPr>
        <p:blipFill>
          <a:blip r:embed="rId3"/>
          <a:srcRect t="-13387" b="-13387"/>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Opposing War</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Known as Doves or people who thought the war was immoral </a:t>
            </a:r>
          </a:p>
          <a:p>
            <a:r>
              <a:rPr lang="en-US" dirty="0" smtClean="0"/>
              <a:t>New “Left” Organizations</a:t>
            </a:r>
          </a:p>
          <a:p>
            <a:pPr lvl="1"/>
            <a:r>
              <a:rPr lang="en-US" dirty="0" smtClean="0"/>
              <a:t>Students for a Democratic Society (SDS)</a:t>
            </a:r>
          </a:p>
          <a:p>
            <a:pPr lvl="1"/>
            <a:r>
              <a:rPr lang="en-US" dirty="0" smtClean="0"/>
              <a:t>Free Speech Movement (FSM)</a:t>
            </a:r>
          </a:p>
          <a:p>
            <a:r>
              <a:rPr lang="en-US" dirty="0" smtClean="0"/>
              <a:t>Mostly young college students (Johnson revoked college deferments for those not in good academic standard)</a:t>
            </a:r>
          </a:p>
          <a:p>
            <a:r>
              <a:rPr lang="en-US" dirty="0" smtClean="0"/>
              <a:t>Held antiwar demonstrations, burned draft cards, and fled to Canada </a:t>
            </a:r>
          </a:p>
          <a:p>
            <a:endParaRPr lang="en-US" dirty="0"/>
          </a:p>
        </p:txBody>
      </p:sp>
      <p:pic>
        <p:nvPicPr>
          <p:cNvPr id="5" name="Content Placeholder 4" descr="protest-8.jpg"/>
          <p:cNvPicPr>
            <a:picLocks noGrp="1" noChangeAspect="1"/>
          </p:cNvPicPr>
          <p:nvPr>
            <p:ph sz="half" idx="2"/>
          </p:nvPr>
        </p:nvPicPr>
        <p:blipFill>
          <a:blip r:embed="rId3"/>
          <a:srcRect t="-24712" b="-24712"/>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Defending War</a:t>
            </a:r>
            <a:endParaRPr lang="en-US" dirty="0"/>
          </a:p>
        </p:txBody>
      </p:sp>
      <p:pic>
        <p:nvPicPr>
          <p:cNvPr id="5" name="Content Placeholder 4" descr="image002.jpg"/>
          <p:cNvPicPr>
            <a:picLocks noGrp="1" noChangeAspect="1"/>
          </p:cNvPicPr>
          <p:nvPr>
            <p:ph sz="half" idx="1"/>
          </p:nvPr>
        </p:nvPicPr>
        <p:blipFill>
          <a:blip r:embed="rId3"/>
          <a:srcRect l="-2624" r="-2624"/>
          <a:stretch>
            <a:fillRect/>
          </a:stretch>
        </p:blipFill>
        <p:spPr/>
      </p:pic>
      <p:sp>
        <p:nvSpPr>
          <p:cNvPr id="4" name="Content Placeholder 3"/>
          <p:cNvSpPr>
            <a:spLocks noGrp="1"/>
          </p:cNvSpPr>
          <p:nvPr>
            <p:ph sz="half" idx="2"/>
          </p:nvPr>
        </p:nvSpPr>
        <p:spPr/>
        <p:txBody>
          <a:bodyPr/>
          <a:lstStyle/>
          <a:p>
            <a:r>
              <a:rPr lang="en-US" dirty="0" smtClean="0"/>
              <a:t>Known as Hawks or people who supported U.S. involvement </a:t>
            </a:r>
          </a:p>
          <a:p>
            <a:r>
              <a:rPr lang="en-US" dirty="0" smtClean="0"/>
              <a:t>Felt that Johnson should escalate the war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7000"/>
          </a:blip>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Tet Offensive</a:t>
            </a:r>
            <a:endParaRPr lang="en-US" dirty="0"/>
          </a:p>
        </p:txBody>
      </p:sp>
      <p:sp>
        <p:nvSpPr>
          <p:cNvPr id="6" name="Text Placeholder 5"/>
          <p:cNvSpPr>
            <a:spLocks noGrp="1"/>
          </p:cNvSpPr>
          <p:nvPr>
            <p:ph type="body" idx="1"/>
          </p:nvPr>
        </p:nvSpPr>
        <p:spPr/>
        <p:txBody>
          <a:bodyPr/>
          <a:lstStyle/>
          <a:p>
            <a:pPr algn="ctr"/>
            <a:r>
              <a:rPr lang="en-US" dirty="0" smtClean="0"/>
              <a:t>Causes</a:t>
            </a:r>
            <a:endParaRPr lang="en-US" dirty="0"/>
          </a:p>
        </p:txBody>
      </p:sp>
      <p:sp>
        <p:nvSpPr>
          <p:cNvPr id="7" name="Content Placeholder 6"/>
          <p:cNvSpPr>
            <a:spLocks noGrp="1"/>
          </p:cNvSpPr>
          <p:nvPr>
            <p:ph sz="half" idx="2"/>
          </p:nvPr>
        </p:nvSpPr>
        <p:spPr/>
        <p:txBody>
          <a:bodyPr/>
          <a:lstStyle/>
          <a:p>
            <a:r>
              <a:rPr lang="en-US" dirty="0" smtClean="0"/>
              <a:t>The Vietnam War </a:t>
            </a:r>
          </a:p>
          <a:p>
            <a:r>
              <a:rPr lang="en-US" dirty="0" smtClean="0"/>
              <a:t>Vietcong’s push to capture cities in the South of Vietnam</a:t>
            </a:r>
            <a:endParaRPr lang="en-US" dirty="0"/>
          </a:p>
        </p:txBody>
      </p:sp>
      <p:sp>
        <p:nvSpPr>
          <p:cNvPr id="8" name="Text Placeholder 7"/>
          <p:cNvSpPr>
            <a:spLocks noGrp="1"/>
          </p:cNvSpPr>
          <p:nvPr>
            <p:ph type="body" sz="quarter" idx="3"/>
          </p:nvPr>
        </p:nvSpPr>
        <p:spPr/>
        <p:txBody>
          <a:bodyPr/>
          <a:lstStyle/>
          <a:p>
            <a:pPr algn="ctr"/>
            <a:r>
              <a:rPr lang="en-US" dirty="0" smtClean="0"/>
              <a:t>Effects</a:t>
            </a:r>
            <a:endParaRPr lang="en-US" dirty="0"/>
          </a:p>
        </p:txBody>
      </p:sp>
      <p:sp>
        <p:nvSpPr>
          <p:cNvPr id="9" name="Content Placeholder 8"/>
          <p:cNvSpPr>
            <a:spLocks noGrp="1"/>
          </p:cNvSpPr>
          <p:nvPr>
            <p:ph sz="quarter" idx="4"/>
          </p:nvPr>
        </p:nvSpPr>
        <p:spPr/>
        <p:txBody>
          <a:bodyPr/>
          <a:lstStyle/>
          <a:p>
            <a:r>
              <a:rPr lang="en-US" dirty="0" smtClean="0"/>
              <a:t>A military defeat for the Vietcong BUT a moral victory for North Vietnam</a:t>
            </a:r>
          </a:p>
          <a:p>
            <a:r>
              <a:rPr lang="en-US" dirty="0" smtClean="0"/>
              <a:t>A dramatic fall in the popularity of the war </a:t>
            </a:r>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Vietnam and Moving Toward Conflict</a:t>
            </a:r>
            <a:endParaRPr lang="en-US" dirty="0"/>
          </a:p>
        </p:txBody>
      </p:sp>
      <p:sp>
        <p:nvSpPr>
          <p:cNvPr id="3" name="Subtitle 2"/>
          <p:cNvSpPr>
            <a:spLocks noGrp="1"/>
          </p:cNvSpPr>
          <p:nvPr>
            <p:ph type="subTitle" idx="1"/>
          </p:nvPr>
        </p:nvSpPr>
        <p:spPr/>
        <p:txBody>
          <a:bodyPr>
            <a:normAutofit fontScale="62500" lnSpcReduction="20000"/>
          </a:bodyPr>
          <a:lstStyle/>
          <a:p>
            <a:r>
              <a:rPr lang="en-US" dirty="0" smtClean="0">
                <a:solidFill>
                  <a:schemeClr val="tx1"/>
                </a:solidFill>
              </a:rPr>
              <a:t>In 1965, America’s fight against communism has spread to Southeast Asia, where the U.S. is becoming increasingly involved in another country’s civil war.  Unable to claim victory, U.S. generals call for an increase in the number of combat troops.  Facing a shortage of volunteers, the president implements a draft.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1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Johnson’s poor showing in the N.H. primary </a:t>
            </a:r>
            <a:endParaRPr lang="en-US" dirty="0"/>
          </a:p>
        </p:txBody>
      </p:sp>
      <p:sp>
        <p:nvSpPr>
          <p:cNvPr id="3" name="Text Placeholder 2"/>
          <p:cNvSpPr>
            <a:spLocks noGrp="1"/>
          </p:cNvSpPr>
          <p:nvPr>
            <p:ph type="body" idx="1"/>
          </p:nvPr>
        </p:nvSpPr>
        <p:spPr/>
        <p:txBody>
          <a:bodyPr/>
          <a:lstStyle/>
          <a:p>
            <a:pPr algn="ctr"/>
            <a:r>
              <a:rPr lang="en-US" dirty="0" smtClean="0"/>
              <a:t>Causes</a:t>
            </a:r>
            <a:endParaRPr lang="en-US" dirty="0"/>
          </a:p>
        </p:txBody>
      </p:sp>
      <p:sp>
        <p:nvSpPr>
          <p:cNvPr id="4" name="Content Placeholder 3"/>
          <p:cNvSpPr>
            <a:spLocks noGrp="1"/>
          </p:cNvSpPr>
          <p:nvPr>
            <p:ph sz="half" idx="2"/>
          </p:nvPr>
        </p:nvSpPr>
        <p:spPr/>
        <p:txBody>
          <a:bodyPr/>
          <a:lstStyle/>
          <a:p>
            <a:r>
              <a:rPr lang="en-US" dirty="0" smtClean="0"/>
              <a:t>Tet Offensive and unpopular Vietnam policy</a:t>
            </a:r>
          </a:p>
          <a:p>
            <a:r>
              <a:rPr lang="en-US" dirty="0" smtClean="0"/>
              <a:t>Growing movement of antiwar message across the country</a:t>
            </a:r>
            <a:endParaRPr lang="en-US" dirty="0"/>
          </a:p>
        </p:txBody>
      </p:sp>
      <p:sp>
        <p:nvSpPr>
          <p:cNvPr id="5" name="Text Placeholder 4"/>
          <p:cNvSpPr>
            <a:spLocks noGrp="1"/>
          </p:cNvSpPr>
          <p:nvPr>
            <p:ph type="body" sz="quarter" idx="3"/>
          </p:nvPr>
        </p:nvSpPr>
        <p:spPr/>
        <p:txBody>
          <a:bodyPr/>
          <a:lstStyle/>
          <a:p>
            <a:pPr algn="ctr"/>
            <a:r>
              <a:rPr lang="en-US" dirty="0" smtClean="0"/>
              <a:t>Effects</a:t>
            </a:r>
            <a:endParaRPr lang="en-US" dirty="0"/>
          </a:p>
        </p:txBody>
      </p:sp>
      <p:sp>
        <p:nvSpPr>
          <p:cNvPr id="6" name="Content Placeholder 5"/>
          <p:cNvSpPr>
            <a:spLocks noGrp="1"/>
          </p:cNvSpPr>
          <p:nvPr>
            <p:ph sz="quarter" idx="4"/>
          </p:nvPr>
        </p:nvSpPr>
        <p:spPr/>
        <p:txBody>
          <a:bodyPr/>
          <a:lstStyle/>
          <a:p>
            <a:r>
              <a:rPr lang="en-US" dirty="0" smtClean="0"/>
              <a:t>Robert Kennedy’s decision to run for president</a:t>
            </a:r>
          </a:p>
          <a:p>
            <a:r>
              <a:rPr lang="en-US" dirty="0" smtClean="0"/>
              <a:t>Johnson decides not to run for reelection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20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2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Assassination of MLK and Robert Kennedy </a:t>
            </a:r>
            <a:endParaRPr lang="en-US" dirty="0"/>
          </a:p>
        </p:txBody>
      </p:sp>
      <p:sp>
        <p:nvSpPr>
          <p:cNvPr id="3" name="Text Placeholder 2"/>
          <p:cNvSpPr>
            <a:spLocks noGrp="1"/>
          </p:cNvSpPr>
          <p:nvPr>
            <p:ph type="body" idx="1"/>
          </p:nvPr>
        </p:nvSpPr>
        <p:spPr/>
        <p:txBody>
          <a:bodyPr/>
          <a:lstStyle/>
          <a:p>
            <a:pPr algn="ctr"/>
            <a:r>
              <a:rPr lang="en-US" dirty="0" smtClean="0"/>
              <a:t>Causes</a:t>
            </a:r>
            <a:endParaRPr lang="en-US" dirty="0"/>
          </a:p>
        </p:txBody>
      </p:sp>
      <p:sp>
        <p:nvSpPr>
          <p:cNvPr id="4" name="Content Placeholder 3"/>
          <p:cNvSpPr>
            <a:spLocks noGrp="1"/>
          </p:cNvSpPr>
          <p:nvPr>
            <p:ph sz="half" idx="2"/>
          </p:nvPr>
        </p:nvSpPr>
        <p:spPr/>
        <p:txBody>
          <a:bodyPr/>
          <a:lstStyle/>
          <a:p>
            <a:r>
              <a:rPr lang="en-US" dirty="0" smtClean="0"/>
              <a:t>Atmosphere of violence that was growing in the U.S. </a:t>
            </a:r>
          </a:p>
          <a:p>
            <a:r>
              <a:rPr lang="en-US" dirty="0" smtClean="0"/>
              <a:t>Racism toward MLK</a:t>
            </a:r>
            <a:endParaRPr lang="en-US" dirty="0"/>
          </a:p>
        </p:txBody>
      </p:sp>
      <p:sp>
        <p:nvSpPr>
          <p:cNvPr id="5" name="Text Placeholder 4"/>
          <p:cNvSpPr>
            <a:spLocks noGrp="1"/>
          </p:cNvSpPr>
          <p:nvPr>
            <p:ph type="body" sz="quarter" idx="3"/>
          </p:nvPr>
        </p:nvSpPr>
        <p:spPr/>
        <p:txBody>
          <a:bodyPr/>
          <a:lstStyle/>
          <a:p>
            <a:pPr algn="ctr"/>
            <a:r>
              <a:rPr lang="en-US" dirty="0" smtClean="0"/>
              <a:t>Effects</a:t>
            </a:r>
            <a:endParaRPr lang="en-US" dirty="0"/>
          </a:p>
        </p:txBody>
      </p:sp>
      <p:sp>
        <p:nvSpPr>
          <p:cNvPr id="6" name="Content Placeholder 5"/>
          <p:cNvSpPr>
            <a:spLocks noGrp="1"/>
          </p:cNvSpPr>
          <p:nvPr>
            <p:ph sz="quarter" idx="4"/>
          </p:nvPr>
        </p:nvSpPr>
        <p:spPr/>
        <p:txBody>
          <a:bodyPr/>
          <a:lstStyle/>
          <a:p>
            <a:r>
              <a:rPr lang="en-US" dirty="0" smtClean="0"/>
              <a:t>Feelings of anger, despair and hopelessness </a:t>
            </a:r>
          </a:p>
          <a:p>
            <a:r>
              <a:rPr lang="en-US" dirty="0" smtClean="0"/>
              <a:t>Violent riots in 100 cities because of MLK assassination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70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Disorder of the Democratic Convention in Chicago </a:t>
            </a:r>
            <a:endParaRPr lang="en-US" dirty="0"/>
          </a:p>
        </p:txBody>
      </p:sp>
      <p:sp>
        <p:nvSpPr>
          <p:cNvPr id="3" name="Text Placeholder 2"/>
          <p:cNvSpPr>
            <a:spLocks noGrp="1"/>
          </p:cNvSpPr>
          <p:nvPr>
            <p:ph type="body" idx="1"/>
          </p:nvPr>
        </p:nvSpPr>
        <p:spPr/>
        <p:txBody>
          <a:bodyPr/>
          <a:lstStyle/>
          <a:p>
            <a:pPr algn="ctr"/>
            <a:r>
              <a:rPr lang="en-US" dirty="0" smtClean="0"/>
              <a:t>Causes </a:t>
            </a:r>
            <a:endParaRPr lang="en-US" dirty="0"/>
          </a:p>
        </p:txBody>
      </p:sp>
      <p:sp>
        <p:nvSpPr>
          <p:cNvPr id="4" name="Content Placeholder 3"/>
          <p:cNvSpPr>
            <a:spLocks noGrp="1"/>
          </p:cNvSpPr>
          <p:nvPr>
            <p:ph sz="half" idx="2"/>
          </p:nvPr>
        </p:nvSpPr>
        <p:spPr/>
        <p:txBody>
          <a:bodyPr/>
          <a:lstStyle/>
          <a:p>
            <a:r>
              <a:rPr lang="en-US" dirty="0" smtClean="0"/>
              <a:t>Disagreements among democrats over Vietnam</a:t>
            </a:r>
          </a:p>
          <a:p>
            <a:r>
              <a:rPr lang="en-US" dirty="0" smtClean="0"/>
              <a:t>10,000 antiwar protestors in the city of Chicago</a:t>
            </a:r>
          </a:p>
          <a:p>
            <a:r>
              <a:rPr lang="en-US" dirty="0" smtClean="0"/>
              <a:t>Mayor Daley’s handling of the situation by using violence to put down protestors </a:t>
            </a:r>
          </a:p>
          <a:p>
            <a:pPr>
              <a:buNone/>
            </a:pPr>
            <a:endParaRPr lang="en-US" dirty="0" smtClean="0"/>
          </a:p>
          <a:p>
            <a:endParaRPr lang="en-US" dirty="0"/>
          </a:p>
        </p:txBody>
      </p:sp>
      <p:sp>
        <p:nvSpPr>
          <p:cNvPr id="5" name="Text Placeholder 4"/>
          <p:cNvSpPr>
            <a:spLocks noGrp="1"/>
          </p:cNvSpPr>
          <p:nvPr>
            <p:ph type="body" sz="quarter" idx="3"/>
          </p:nvPr>
        </p:nvSpPr>
        <p:spPr/>
        <p:txBody>
          <a:bodyPr/>
          <a:lstStyle/>
          <a:p>
            <a:pPr algn="ctr"/>
            <a:r>
              <a:rPr lang="en-US" dirty="0" smtClean="0"/>
              <a:t>Effects</a:t>
            </a:r>
            <a:endParaRPr lang="en-US" dirty="0"/>
          </a:p>
        </p:txBody>
      </p:sp>
      <p:sp>
        <p:nvSpPr>
          <p:cNvPr id="6" name="Content Placeholder 5"/>
          <p:cNvSpPr>
            <a:spLocks noGrp="1"/>
          </p:cNvSpPr>
          <p:nvPr>
            <p:ph sz="quarter" idx="4"/>
          </p:nvPr>
        </p:nvSpPr>
        <p:spPr/>
        <p:txBody>
          <a:bodyPr/>
          <a:lstStyle/>
          <a:p>
            <a:r>
              <a:rPr lang="en-US" dirty="0" smtClean="0"/>
              <a:t>Negative image of democratic party</a:t>
            </a:r>
          </a:p>
          <a:p>
            <a:r>
              <a:rPr lang="en-US" dirty="0" smtClean="0"/>
              <a:t>Republican victory (Nixon)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56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Nixon election </a:t>
            </a:r>
            <a:endParaRPr lang="en-US" dirty="0"/>
          </a:p>
        </p:txBody>
      </p:sp>
      <p:sp>
        <p:nvSpPr>
          <p:cNvPr id="3" name="Text Placeholder 2"/>
          <p:cNvSpPr>
            <a:spLocks noGrp="1"/>
          </p:cNvSpPr>
          <p:nvPr>
            <p:ph type="body" idx="1"/>
          </p:nvPr>
        </p:nvSpPr>
        <p:spPr/>
        <p:txBody>
          <a:bodyPr/>
          <a:lstStyle/>
          <a:p>
            <a:pPr algn="ctr"/>
            <a:r>
              <a:rPr lang="en-US" dirty="0" smtClean="0"/>
              <a:t>Causes</a:t>
            </a:r>
            <a:endParaRPr lang="en-US" dirty="0"/>
          </a:p>
        </p:txBody>
      </p:sp>
      <p:sp>
        <p:nvSpPr>
          <p:cNvPr id="4" name="Content Placeholder 3"/>
          <p:cNvSpPr>
            <a:spLocks noGrp="1"/>
          </p:cNvSpPr>
          <p:nvPr>
            <p:ph sz="half" idx="2"/>
          </p:nvPr>
        </p:nvSpPr>
        <p:spPr/>
        <p:txBody>
          <a:bodyPr/>
          <a:lstStyle/>
          <a:p>
            <a:r>
              <a:rPr lang="en-US" dirty="0" smtClean="0"/>
              <a:t>Negative image of democrats</a:t>
            </a:r>
          </a:p>
          <a:p>
            <a:r>
              <a:rPr lang="en-US" dirty="0" smtClean="0"/>
              <a:t>The publics desire for peace and law and order that Nixon promised </a:t>
            </a:r>
          </a:p>
          <a:p>
            <a:r>
              <a:rPr lang="en-US" dirty="0" smtClean="0"/>
              <a:t>Promise to end Vietnam War</a:t>
            </a:r>
          </a:p>
          <a:p>
            <a:r>
              <a:rPr lang="en-US" dirty="0" smtClean="0"/>
              <a:t>Entry of Wallace (Dem) into race </a:t>
            </a:r>
            <a:endParaRPr lang="en-US" dirty="0"/>
          </a:p>
        </p:txBody>
      </p:sp>
      <p:sp>
        <p:nvSpPr>
          <p:cNvPr id="5" name="Text Placeholder 4"/>
          <p:cNvSpPr>
            <a:spLocks noGrp="1"/>
          </p:cNvSpPr>
          <p:nvPr>
            <p:ph type="body" sz="quarter" idx="3"/>
          </p:nvPr>
        </p:nvSpPr>
        <p:spPr/>
        <p:txBody>
          <a:bodyPr/>
          <a:lstStyle/>
          <a:p>
            <a:pPr algn="ctr"/>
            <a:r>
              <a:rPr lang="en-US" dirty="0" smtClean="0"/>
              <a:t>Effects</a:t>
            </a:r>
            <a:endParaRPr lang="en-US" dirty="0"/>
          </a:p>
        </p:txBody>
      </p:sp>
      <p:sp>
        <p:nvSpPr>
          <p:cNvPr id="6" name="Content Placeholder 5"/>
          <p:cNvSpPr>
            <a:spLocks noGrp="1"/>
          </p:cNvSpPr>
          <p:nvPr>
            <p:ph sz="quarter" idx="4"/>
          </p:nvPr>
        </p:nvSpPr>
        <p:spPr/>
        <p:txBody>
          <a:bodyPr/>
          <a:lstStyle/>
          <a:p>
            <a:r>
              <a:rPr lang="en-US" dirty="0" smtClean="0"/>
              <a:t>Eventually decrease U.S. troop levels in Vietnam</a:t>
            </a:r>
          </a:p>
          <a:p>
            <a:r>
              <a:rPr lang="en-US" dirty="0" smtClean="0"/>
              <a:t>Continue to bomb North Vietnam</a:t>
            </a:r>
          </a:p>
          <a:p>
            <a:r>
              <a:rPr lang="en-US" dirty="0" smtClean="0"/>
              <a:t>Have controversial presidency which will lead to scandal and his resignation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fontScale="90000"/>
          </a:bodyPr>
          <a:lstStyle/>
          <a:p>
            <a:r>
              <a:rPr lang="en-US" b="1" dirty="0" smtClean="0"/>
              <a:t>The End of the War and Its Legacy</a:t>
            </a:r>
            <a:r>
              <a:rPr lang="en-US" dirty="0" smtClean="0"/>
              <a:t/>
            </a:r>
            <a:br>
              <a:rPr lang="en-US" dirty="0" smtClean="0"/>
            </a:br>
            <a:endParaRPr lang="en-US" dirty="0"/>
          </a:p>
        </p:txBody>
      </p:sp>
      <p:sp>
        <p:nvSpPr>
          <p:cNvPr id="8" name="Subtitle 7"/>
          <p:cNvSpPr>
            <a:spLocks noGrp="1"/>
          </p:cNvSpPr>
          <p:nvPr>
            <p:ph type="subTitle" idx="1"/>
          </p:nvPr>
        </p:nvSpPr>
        <p:spPr/>
        <p:txBody>
          <a:bodyPr/>
          <a:lstStyle/>
          <a:p>
            <a:r>
              <a:rPr lang="en-US" dirty="0" smtClean="0">
                <a:solidFill>
                  <a:schemeClr val="tx1"/>
                </a:solidFill>
              </a:rPr>
              <a:t>Ch 30 Sec 5</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Question</a:t>
            </a:r>
            <a:endParaRPr lang="en-US" dirty="0"/>
          </a:p>
        </p:txBody>
      </p:sp>
      <p:sp>
        <p:nvSpPr>
          <p:cNvPr id="3" name="Content Placeholder 2"/>
          <p:cNvSpPr>
            <a:spLocks noGrp="1"/>
          </p:cNvSpPr>
          <p:nvPr>
            <p:ph idx="1"/>
          </p:nvPr>
        </p:nvSpPr>
        <p:spPr/>
        <p:txBody>
          <a:bodyPr/>
          <a:lstStyle/>
          <a:p>
            <a:pPr algn="ctr">
              <a:buNone/>
            </a:pPr>
            <a:r>
              <a:rPr lang="en-US" dirty="0" smtClean="0"/>
              <a:t>Why are political leaders unable to keep promises they make?</a:t>
            </a:r>
          </a:p>
          <a:p>
            <a:pPr algn="ctr">
              <a:buNone/>
            </a:pPr>
            <a:endParaRPr lang="en-US" dirty="0" smtClean="0"/>
          </a:p>
          <a:p>
            <a:pPr algn="ctr">
              <a:buNone/>
            </a:pPr>
            <a:r>
              <a:rPr lang="en-US" dirty="0" smtClean="0"/>
              <a:t>Do we as a public hold political leaders responsible for what they promise?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5000"/>
          </a:blip>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Legacy </a:t>
            </a:r>
            <a:endParaRPr lang="en-US" dirty="0"/>
          </a:p>
        </p:txBody>
      </p:sp>
      <p:sp>
        <p:nvSpPr>
          <p:cNvPr id="7" name="Text Placeholder 6"/>
          <p:cNvSpPr>
            <a:spLocks noGrp="1"/>
          </p:cNvSpPr>
          <p:nvPr>
            <p:ph type="body" idx="1"/>
          </p:nvPr>
        </p:nvSpPr>
        <p:spPr/>
        <p:txBody>
          <a:bodyPr>
            <a:normAutofit fontScale="92500" lnSpcReduction="20000"/>
          </a:bodyPr>
          <a:lstStyle/>
          <a:p>
            <a:pPr algn="ctr"/>
            <a:r>
              <a:rPr lang="en-US" dirty="0" smtClean="0"/>
              <a:t>Nixon adopts a policy of Vietnamization</a:t>
            </a:r>
          </a:p>
        </p:txBody>
      </p:sp>
      <p:sp>
        <p:nvSpPr>
          <p:cNvPr id="8" name="Content Placeholder 7"/>
          <p:cNvSpPr>
            <a:spLocks noGrp="1"/>
          </p:cNvSpPr>
          <p:nvPr>
            <p:ph sz="half" idx="2"/>
          </p:nvPr>
        </p:nvSpPr>
        <p:spPr/>
        <p:txBody>
          <a:bodyPr/>
          <a:lstStyle/>
          <a:p>
            <a:r>
              <a:rPr lang="en-US" dirty="0" smtClean="0"/>
              <a:t>To replace U.S. troops with South Vietnamese troops (</a:t>
            </a:r>
            <a:r>
              <a:rPr lang="en-US" dirty="0" err="1" smtClean="0"/>
              <a:t>Vietnamization</a:t>
            </a:r>
            <a:r>
              <a:rPr lang="en-US" dirty="0" smtClean="0"/>
              <a:t>)</a:t>
            </a:r>
          </a:p>
          <a:p>
            <a:r>
              <a:rPr lang="en-US" dirty="0" smtClean="0"/>
              <a:t>Establish peace with honor</a:t>
            </a:r>
            <a:endParaRPr lang="en-US" dirty="0"/>
          </a:p>
        </p:txBody>
      </p:sp>
      <p:sp>
        <p:nvSpPr>
          <p:cNvPr id="9" name="Text Placeholder 8"/>
          <p:cNvSpPr>
            <a:spLocks noGrp="1"/>
          </p:cNvSpPr>
          <p:nvPr>
            <p:ph type="body" sz="quarter" idx="3"/>
          </p:nvPr>
        </p:nvSpPr>
        <p:spPr/>
        <p:txBody>
          <a:bodyPr>
            <a:normAutofit fontScale="92500"/>
          </a:bodyPr>
          <a:lstStyle/>
          <a:p>
            <a:pPr algn="ctr"/>
            <a:r>
              <a:rPr lang="en-US" dirty="0" smtClean="0"/>
              <a:t>My Lai massacre shocks nation</a:t>
            </a:r>
          </a:p>
        </p:txBody>
      </p:sp>
      <p:sp>
        <p:nvSpPr>
          <p:cNvPr id="10" name="Content Placeholder 9"/>
          <p:cNvSpPr>
            <a:spLocks noGrp="1"/>
          </p:cNvSpPr>
          <p:nvPr>
            <p:ph sz="quarter" idx="4"/>
          </p:nvPr>
        </p:nvSpPr>
        <p:spPr/>
        <p:txBody>
          <a:bodyPr/>
          <a:lstStyle/>
          <a:p>
            <a:r>
              <a:rPr lang="en-US" dirty="0" smtClean="0"/>
              <a:t>200 innocent Vietnamese murdered by U.S. soldiers</a:t>
            </a:r>
          </a:p>
          <a:p>
            <a:r>
              <a:rPr lang="en-US" dirty="0" smtClean="0"/>
              <a:t>Went public and shocked U.S.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0" grpId="0" build="p"/>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51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a:t>
            </a:r>
            <a:endParaRPr lang="en-US" dirty="0"/>
          </a:p>
        </p:txBody>
      </p:sp>
      <p:sp>
        <p:nvSpPr>
          <p:cNvPr id="3" name="Text Placeholder 2"/>
          <p:cNvSpPr>
            <a:spLocks noGrp="1"/>
          </p:cNvSpPr>
          <p:nvPr>
            <p:ph type="body" idx="1"/>
          </p:nvPr>
        </p:nvSpPr>
        <p:spPr/>
        <p:txBody>
          <a:bodyPr>
            <a:normAutofit fontScale="92500" lnSpcReduction="20000"/>
          </a:bodyPr>
          <a:lstStyle/>
          <a:p>
            <a:pPr algn="ctr"/>
            <a:r>
              <a:rPr lang="en-US" dirty="0" smtClean="0"/>
              <a:t>Nixon orders invasion of Cambodia</a:t>
            </a:r>
          </a:p>
        </p:txBody>
      </p:sp>
      <p:sp>
        <p:nvSpPr>
          <p:cNvPr id="4" name="Content Placeholder 3"/>
          <p:cNvSpPr>
            <a:spLocks noGrp="1"/>
          </p:cNvSpPr>
          <p:nvPr>
            <p:ph sz="half" idx="2"/>
          </p:nvPr>
        </p:nvSpPr>
        <p:spPr/>
        <p:txBody>
          <a:bodyPr/>
          <a:lstStyle/>
          <a:p>
            <a:r>
              <a:rPr lang="en-US" dirty="0" smtClean="0"/>
              <a:t>To remove Vietnamese and Vietcong supply centers from Cambodia </a:t>
            </a:r>
            <a:endParaRPr lang="en-US" dirty="0"/>
          </a:p>
        </p:txBody>
      </p:sp>
      <p:sp>
        <p:nvSpPr>
          <p:cNvPr id="5" name="Text Placeholder 4"/>
          <p:cNvSpPr>
            <a:spLocks noGrp="1"/>
          </p:cNvSpPr>
          <p:nvPr>
            <p:ph type="body" sz="quarter" idx="3"/>
          </p:nvPr>
        </p:nvSpPr>
        <p:spPr/>
        <p:txBody>
          <a:bodyPr/>
          <a:lstStyle/>
          <a:p>
            <a:pPr algn="ctr"/>
            <a:r>
              <a:rPr lang="en-US" dirty="0" smtClean="0"/>
              <a:t>Kent State incident </a:t>
            </a:r>
            <a:endParaRPr lang="en-US" dirty="0"/>
          </a:p>
        </p:txBody>
      </p:sp>
      <p:sp>
        <p:nvSpPr>
          <p:cNvPr id="6" name="Content Placeholder 5"/>
          <p:cNvSpPr>
            <a:spLocks noGrp="1"/>
          </p:cNvSpPr>
          <p:nvPr>
            <p:ph sz="quarter" idx="4"/>
          </p:nvPr>
        </p:nvSpPr>
        <p:spPr/>
        <p:txBody>
          <a:bodyPr/>
          <a:lstStyle/>
          <a:p>
            <a:r>
              <a:rPr lang="en-US" dirty="0" smtClean="0"/>
              <a:t>Student protests reignited in the United States in protest of the invasion into Cambodia </a:t>
            </a:r>
          </a:p>
          <a:p>
            <a:r>
              <a:rPr lang="en-US" dirty="0" smtClean="0"/>
              <a:t>National Guard fire upon student protestors (killing 4)</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0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a:t>
            </a:r>
            <a:endParaRPr lang="en-US" dirty="0"/>
          </a:p>
        </p:txBody>
      </p:sp>
      <p:sp>
        <p:nvSpPr>
          <p:cNvPr id="3" name="Text Placeholder 2"/>
          <p:cNvSpPr>
            <a:spLocks noGrp="1"/>
          </p:cNvSpPr>
          <p:nvPr>
            <p:ph type="body" idx="1"/>
          </p:nvPr>
        </p:nvSpPr>
        <p:spPr/>
        <p:txBody>
          <a:bodyPr>
            <a:normAutofit fontScale="92500" lnSpcReduction="20000"/>
          </a:bodyPr>
          <a:lstStyle/>
          <a:p>
            <a:pPr algn="ctr"/>
            <a:r>
              <a:rPr lang="en-US" dirty="0" smtClean="0"/>
              <a:t>Congress repeals the Tonkin Gulf Resolution </a:t>
            </a:r>
            <a:endParaRPr lang="en-US" dirty="0"/>
          </a:p>
        </p:txBody>
      </p:sp>
      <p:sp>
        <p:nvSpPr>
          <p:cNvPr id="4" name="Content Placeholder 3"/>
          <p:cNvSpPr>
            <a:spLocks noGrp="1"/>
          </p:cNvSpPr>
          <p:nvPr>
            <p:ph sz="half" idx="2"/>
          </p:nvPr>
        </p:nvSpPr>
        <p:spPr/>
        <p:txBody>
          <a:bodyPr/>
          <a:lstStyle/>
          <a:p>
            <a:r>
              <a:rPr lang="en-US" dirty="0" smtClean="0"/>
              <a:t>To protest Nixon’s bombings and invasion of Cambodia without notifying Congress </a:t>
            </a:r>
          </a:p>
          <a:p>
            <a:r>
              <a:rPr lang="en-US" dirty="0" smtClean="0"/>
              <a:t>To gain greater Congressional control over U.S. policy in Vietnam</a:t>
            </a:r>
            <a:endParaRPr lang="en-US" dirty="0"/>
          </a:p>
        </p:txBody>
      </p:sp>
      <p:sp>
        <p:nvSpPr>
          <p:cNvPr id="5" name="Text Placeholder 4"/>
          <p:cNvSpPr>
            <a:spLocks noGrp="1"/>
          </p:cNvSpPr>
          <p:nvPr>
            <p:ph type="body" sz="quarter" idx="3"/>
          </p:nvPr>
        </p:nvSpPr>
        <p:spPr/>
        <p:txBody>
          <a:bodyPr>
            <a:normAutofit fontScale="92500"/>
          </a:bodyPr>
          <a:lstStyle/>
          <a:p>
            <a:pPr algn="ctr"/>
            <a:r>
              <a:rPr lang="en-US" dirty="0" smtClean="0"/>
              <a:t>The “Christmas Bombings” start</a:t>
            </a:r>
          </a:p>
        </p:txBody>
      </p:sp>
      <p:sp>
        <p:nvSpPr>
          <p:cNvPr id="6" name="Content Placeholder 5"/>
          <p:cNvSpPr>
            <a:spLocks noGrp="1"/>
          </p:cNvSpPr>
          <p:nvPr>
            <p:ph sz="quarter" idx="4"/>
          </p:nvPr>
        </p:nvSpPr>
        <p:spPr/>
        <p:txBody>
          <a:bodyPr/>
          <a:lstStyle/>
          <a:p>
            <a:r>
              <a:rPr lang="en-US" dirty="0" smtClean="0"/>
              <a:t>To force a negotiated peace settlement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2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a:t>
            </a:r>
            <a:endParaRPr lang="en-US" dirty="0"/>
          </a:p>
        </p:txBody>
      </p:sp>
      <p:sp>
        <p:nvSpPr>
          <p:cNvPr id="3" name="Text Placeholder 2"/>
          <p:cNvSpPr>
            <a:spLocks noGrp="1"/>
          </p:cNvSpPr>
          <p:nvPr>
            <p:ph type="body" idx="1"/>
          </p:nvPr>
        </p:nvSpPr>
        <p:spPr/>
        <p:txBody>
          <a:bodyPr>
            <a:normAutofit fontScale="92500" lnSpcReduction="20000"/>
          </a:bodyPr>
          <a:lstStyle/>
          <a:p>
            <a:pPr algn="ctr"/>
            <a:r>
              <a:rPr lang="en-US" dirty="0" smtClean="0"/>
              <a:t>South Vietnam surrenders to North Vietnam </a:t>
            </a:r>
            <a:endParaRPr lang="en-US" dirty="0"/>
          </a:p>
        </p:txBody>
      </p:sp>
      <p:sp>
        <p:nvSpPr>
          <p:cNvPr id="4" name="Content Placeholder 3"/>
          <p:cNvSpPr>
            <a:spLocks noGrp="1"/>
          </p:cNvSpPr>
          <p:nvPr>
            <p:ph sz="half" idx="2"/>
          </p:nvPr>
        </p:nvSpPr>
        <p:spPr/>
        <p:txBody>
          <a:bodyPr>
            <a:normAutofit/>
          </a:bodyPr>
          <a:lstStyle/>
          <a:p>
            <a:r>
              <a:rPr lang="en-US" dirty="0" smtClean="0"/>
              <a:t>North Vietnam full scale invasion of South Vietnam and the capture of Saigon </a:t>
            </a:r>
          </a:p>
          <a:p>
            <a:r>
              <a:rPr lang="en-US" dirty="0" smtClean="0"/>
              <a:t>No U.S. troops there to prevent the North’s victory</a:t>
            </a:r>
          </a:p>
          <a:p>
            <a:r>
              <a:rPr lang="en-US" dirty="0" smtClean="0"/>
              <a:t>U.S. starts a more realistic approach to dealing with the spread of communism</a:t>
            </a:r>
          </a:p>
          <a:p>
            <a:endParaRPr lang="en-US" dirty="0"/>
          </a:p>
        </p:txBody>
      </p:sp>
      <p:sp>
        <p:nvSpPr>
          <p:cNvPr id="5" name="Text Placeholder 4"/>
          <p:cNvSpPr>
            <a:spLocks noGrp="1"/>
          </p:cNvSpPr>
          <p:nvPr>
            <p:ph type="body" sz="quarter" idx="3"/>
          </p:nvPr>
        </p:nvSpPr>
        <p:spPr/>
        <p:txBody>
          <a:bodyPr>
            <a:normAutofit fontScale="92500" lnSpcReduction="20000"/>
          </a:bodyPr>
          <a:lstStyle/>
          <a:p>
            <a:pPr algn="ctr"/>
            <a:r>
              <a:rPr lang="en-US" dirty="0" smtClean="0"/>
              <a:t>Vietnam Veterans receive a cold homecoming </a:t>
            </a:r>
            <a:endParaRPr lang="en-US" dirty="0"/>
          </a:p>
        </p:txBody>
      </p:sp>
      <p:sp>
        <p:nvSpPr>
          <p:cNvPr id="6" name="Content Placeholder 5"/>
          <p:cNvSpPr>
            <a:spLocks noGrp="1"/>
          </p:cNvSpPr>
          <p:nvPr>
            <p:ph sz="quarter" idx="4"/>
          </p:nvPr>
        </p:nvSpPr>
        <p:spPr/>
        <p:txBody>
          <a:bodyPr/>
          <a:lstStyle/>
          <a:p>
            <a:r>
              <a:rPr lang="en-US" dirty="0" smtClean="0"/>
              <a:t>Americans very torn and bitter about the war</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you smarter than a 5</a:t>
            </a:r>
            <a:r>
              <a:rPr lang="en-US" baseline="30000" dirty="0" smtClean="0"/>
              <a:t>th</a:t>
            </a:r>
            <a:r>
              <a:rPr lang="en-US" dirty="0" smtClean="0"/>
              <a:t> grader?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What is the fastest bird on foot?</a:t>
            </a:r>
          </a:p>
          <a:p>
            <a:pPr lvl="1"/>
            <a:r>
              <a:rPr lang="en-US" dirty="0" smtClean="0"/>
              <a:t>Ostrich </a:t>
            </a:r>
          </a:p>
          <a:p>
            <a:r>
              <a:rPr lang="en-US" dirty="0" smtClean="0"/>
              <a:t>What planet is closest to the sun?</a:t>
            </a:r>
          </a:p>
          <a:p>
            <a:pPr lvl="1"/>
            <a:r>
              <a:rPr lang="en-US" dirty="0" smtClean="0"/>
              <a:t>Mercury </a:t>
            </a:r>
          </a:p>
          <a:p>
            <a:r>
              <a:rPr lang="en-US" dirty="0" smtClean="0"/>
              <a:t>What is the largest South American country by area?</a:t>
            </a:r>
          </a:p>
          <a:p>
            <a:pPr lvl="1"/>
            <a:r>
              <a:rPr lang="en-US" dirty="0" smtClean="0"/>
              <a:t>Brazil </a:t>
            </a:r>
          </a:p>
          <a:p>
            <a:r>
              <a:rPr lang="en-US" dirty="0" smtClean="0"/>
              <a:t>What animal classification is a turtle?</a:t>
            </a:r>
          </a:p>
          <a:p>
            <a:pPr lvl="1"/>
            <a:r>
              <a:rPr lang="en-US" dirty="0" smtClean="0"/>
              <a:t>Reptile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0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a:t>
            </a:r>
            <a:endParaRPr lang="en-US" dirty="0"/>
          </a:p>
        </p:txBody>
      </p:sp>
      <p:sp>
        <p:nvSpPr>
          <p:cNvPr id="3" name="Text Placeholder 2"/>
          <p:cNvSpPr>
            <a:spLocks noGrp="1"/>
          </p:cNvSpPr>
          <p:nvPr>
            <p:ph type="body" idx="1"/>
          </p:nvPr>
        </p:nvSpPr>
        <p:spPr/>
        <p:txBody>
          <a:bodyPr/>
          <a:lstStyle/>
          <a:p>
            <a:pPr algn="ctr"/>
            <a:r>
              <a:rPr lang="en-US" dirty="0" smtClean="0"/>
              <a:t>Cambodia erupts in civil war </a:t>
            </a:r>
            <a:endParaRPr lang="en-US" dirty="0"/>
          </a:p>
        </p:txBody>
      </p:sp>
      <p:sp>
        <p:nvSpPr>
          <p:cNvPr id="4" name="Content Placeholder 3"/>
          <p:cNvSpPr>
            <a:spLocks noGrp="1"/>
          </p:cNvSpPr>
          <p:nvPr>
            <p:ph sz="half" idx="2"/>
          </p:nvPr>
        </p:nvSpPr>
        <p:spPr/>
        <p:txBody>
          <a:bodyPr/>
          <a:lstStyle/>
          <a:p>
            <a:r>
              <a:rPr lang="en-US" dirty="0" smtClean="0"/>
              <a:t>The U.S. invasion of Cambodia lead to a brutal communist regime under </a:t>
            </a:r>
            <a:r>
              <a:rPr lang="en-US" dirty="0" err="1" smtClean="0"/>
              <a:t>Pol</a:t>
            </a:r>
            <a:r>
              <a:rPr lang="en-US" dirty="0" smtClean="0"/>
              <a:t> Pot </a:t>
            </a:r>
          </a:p>
          <a:p>
            <a:r>
              <a:rPr lang="en-US" dirty="0" smtClean="0"/>
              <a:t>Over 1 million Cambodians will be executed </a:t>
            </a:r>
            <a:endParaRPr lang="en-US" dirty="0"/>
          </a:p>
        </p:txBody>
      </p:sp>
      <p:sp>
        <p:nvSpPr>
          <p:cNvPr id="5" name="Text Placeholder 4"/>
          <p:cNvSpPr>
            <a:spLocks noGrp="1"/>
          </p:cNvSpPr>
          <p:nvPr>
            <p:ph type="body" sz="quarter" idx="3"/>
          </p:nvPr>
        </p:nvSpPr>
        <p:spPr/>
        <p:txBody>
          <a:bodyPr>
            <a:normAutofit fontScale="92500" lnSpcReduction="20000"/>
          </a:bodyPr>
          <a:lstStyle/>
          <a:p>
            <a:pPr algn="ctr"/>
            <a:r>
              <a:rPr lang="en-US" dirty="0" smtClean="0"/>
              <a:t>Congress passes the War Powers Act</a:t>
            </a:r>
          </a:p>
        </p:txBody>
      </p:sp>
      <p:sp>
        <p:nvSpPr>
          <p:cNvPr id="6" name="Content Placeholder 5"/>
          <p:cNvSpPr>
            <a:spLocks noGrp="1"/>
          </p:cNvSpPr>
          <p:nvPr>
            <p:ph sz="quarter" idx="4"/>
          </p:nvPr>
        </p:nvSpPr>
        <p:spPr/>
        <p:txBody>
          <a:bodyPr/>
          <a:lstStyle/>
          <a:p>
            <a:r>
              <a:rPr lang="en-US" dirty="0" smtClean="0"/>
              <a:t>To curb the president’s war-making powers</a:t>
            </a:r>
          </a:p>
          <a:p>
            <a:r>
              <a:rPr lang="en-US" dirty="0" smtClean="0"/>
              <a:t>If the President of the United States sends troops into a foreign country he/she has 48 hours to tell Congress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45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a:t>
            </a:r>
            <a:endParaRPr lang="en-US" dirty="0"/>
          </a:p>
        </p:txBody>
      </p:sp>
      <p:sp>
        <p:nvSpPr>
          <p:cNvPr id="3" name="Text Placeholder 2"/>
          <p:cNvSpPr>
            <a:spLocks noGrp="1"/>
          </p:cNvSpPr>
          <p:nvPr>
            <p:ph type="body" idx="1"/>
          </p:nvPr>
        </p:nvSpPr>
        <p:spPr/>
        <p:txBody>
          <a:bodyPr/>
          <a:lstStyle/>
          <a:p>
            <a:pPr algn="ctr"/>
            <a:r>
              <a:rPr lang="en-US" dirty="0" smtClean="0"/>
              <a:t>The draft is abolished </a:t>
            </a:r>
          </a:p>
        </p:txBody>
      </p:sp>
      <p:sp>
        <p:nvSpPr>
          <p:cNvPr id="4" name="Content Placeholder 3"/>
          <p:cNvSpPr>
            <a:spLocks noGrp="1"/>
          </p:cNvSpPr>
          <p:nvPr>
            <p:ph sz="half" idx="2"/>
          </p:nvPr>
        </p:nvSpPr>
        <p:spPr/>
        <p:txBody>
          <a:bodyPr/>
          <a:lstStyle/>
          <a:p>
            <a:r>
              <a:rPr lang="en-US" dirty="0" smtClean="0"/>
              <a:t>The extremely unpopular draft is ended in 1973</a:t>
            </a:r>
            <a:endParaRPr lang="en-US" dirty="0"/>
          </a:p>
        </p:txBody>
      </p:sp>
      <p:sp>
        <p:nvSpPr>
          <p:cNvPr id="5" name="Text Placeholder 4"/>
          <p:cNvSpPr>
            <a:spLocks noGrp="1"/>
          </p:cNvSpPr>
          <p:nvPr>
            <p:ph type="body" sz="quarter" idx="3"/>
          </p:nvPr>
        </p:nvSpPr>
        <p:spPr/>
        <p:txBody>
          <a:bodyPr>
            <a:normAutofit fontScale="92500" lnSpcReduction="20000"/>
          </a:bodyPr>
          <a:lstStyle/>
          <a:p>
            <a:pPr algn="ctr"/>
            <a:r>
              <a:rPr lang="en-US" dirty="0" smtClean="0"/>
              <a:t>Americans loose faith in their government </a:t>
            </a:r>
          </a:p>
        </p:txBody>
      </p:sp>
      <p:sp>
        <p:nvSpPr>
          <p:cNvPr id="6" name="Content Placeholder 5"/>
          <p:cNvSpPr>
            <a:spLocks noGrp="1"/>
          </p:cNvSpPr>
          <p:nvPr>
            <p:ph sz="quarter" idx="4"/>
          </p:nvPr>
        </p:nvSpPr>
        <p:spPr/>
        <p:txBody>
          <a:bodyPr/>
          <a:lstStyle/>
          <a:p>
            <a:r>
              <a:rPr lang="en-US" dirty="0" smtClean="0"/>
              <a:t>The Pentagon Papers, which revealed that the Johnson administration was lying, about the war</a:t>
            </a:r>
          </a:p>
          <a:p>
            <a:r>
              <a:rPr lang="en-US" smtClean="0"/>
              <a:t>The</a:t>
            </a:r>
            <a:r>
              <a:rPr lang="en-US" smtClean="0"/>
              <a:t> </a:t>
            </a:r>
            <a:r>
              <a:rPr lang="en-US" smtClean="0"/>
              <a:t>people</a:t>
            </a:r>
            <a:r>
              <a:rPr lang="en-US" smtClean="0"/>
              <a:t> </a:t>
            </a:r>
            <a:r>
              <a:rPr lang="en-US" dirty="0" smtClean="0"/>
              <a:t>respond </a:t>
            </a:r>
            <a:r>
              <a:rPr lang="en-US" smtClean="0"/>
              <a:t>by protesting  </a:t>
            </a:r>
          </a:p>
          <a:p>
            <a:r>
              <a:rPr lang="en-US" dirty="0" smtClean="0"/>
              <a:t>Watergate scandal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Truman</a:t>
            </a:r>
            <a:endParaRPr lang="en-US" dirty="0"/>
          </a:p>
        </p:txBody>
      </p:sp>
      <p:sp>
        <p:nvSpPr>
          <p:cNvPr id="5" name="Content Placeholder 4"/>
          <p:cNvSpPr>
            <a:spLocks noGrp="1"/>
          </p:cNvSpPr>
          <p:nvPr>
            <p:ph sz="half" idx="1"/>
          </p:nvPr>
        </p:nvSpPr>
        <p:spPr/>
        <p:txBody>
          <a:bodyPr>
            <a:normAutofit fontScale="85000" lnSpcReduction="10000"/>
          </a:bodyPr>
          <a:lstStyle/>
          <a:p>
            <a:pPr>
              <a:lnSpc>
                <a:spcPct val="90000"/>
              </a:lnSpc>
              <a:defRPr/>
            </a:pPr>
            <a:r>
              <a:rPr lang="en-US" dirty="0" smtClean="0"/>
              <a:t>France re-established itself as colonial power over Vietnam after WWII</a:t>
            </a:r>
          </a:p>
          <a:p>
            <a:pPr>
              <a:lnSpc>
                <a:spcPct val="90000"/>
              </a:lnSpc>
              <a:defRPr/>
            </a:pPr>
            <a:r>
              <a:rPr lang="en-US" dirty="0" smtClean="0"/>
              <a:t>Truman pumps nearly $1 Billion into France’s effort to defeat the Vietminh and Ho Chi Minh (Communist sympathizers) </a:t>
            </a:r>
          </a:p>
          <a:p>
            <a:pPr>
              <a:lnSpc>
                <a:spcPct val="90000"/>
              </a:lnSpc>
              <a:defRPr/>
            </a:pPr>
            <a:r>
              <a:rPr lang="en-US" dirty="0" smtClean="0"/>
              <a:t>French lose!</a:t>
            </a:r>
          </a:p>
          <a:p>
            <a:pPr>
              <a:lnSpc>
                <a:spcPct val="90000"/>
              </a:lnSpc>
              <a:defRPr/>
            </a:pPr>
            <a:r>
              <a:rPr lang="en-US" dirty="0" smtClean="0"/>
              <a:t>Geneva Conference (1954)-divides country (17</a:t>
            </a:r>
            <a:r>
              <a:rPr lang="en-US" baseline="30000" dirty="0" smtClean="0"/>
              <a:t>th</a:t>
            </a:r>
            <a:r>
              <a:rPr lang="en-US" dirty="0" smtClean="0"/>
              <a:t> parallel) into North and South with hopes of having a unified election in 1956</a:t>
            </a:r>
          </a:p>
        </p:txBody>
      </p:sp>
      <p:sp>
        <p:nvSpPr>
          <p:cNvPr id="6" name="Content Placeholder 5"/>
          <p:cNvSpPr>
            <a:spLocks noGrp="1"/>
          </p:cNvSpPr>
          <p:nvPr>
            <p:ph sz="half" idx="2"/>
          </p:nvPr>
        </p:nvSpPr>
        <p:spPr/>
        <p:txBody>
          <a:bodyPr/>
          <a:lstStyle/>
          <a:p>
            <a:endParaRPr lang="en-US"/>
          </a:p>
        </p:txBody>
      </p:sp>
      <p:pic>
        <p:nvPicPr>
          <p:cNvPr id="8" name="Picture 5"/>
          <p:cNvPicPr>
            <a:picLocks noChangeAspect="1" noChangeArrowheads="1"/>
          </p:cNvPicPr>
          <p:nvPr/>
        </p:nvPicPr>
        <p:blipFill>
          <a:blip r:embed="rId3"/>
          <a:srcRect/>
          <a:stretch>
            <a:fillRect/>
          </a:stretch>
        </p:blipFill>
        <p:spPr bwMode="auto">
          <a:xfrm>
            <a:off x="5334000" y="1295400"/>
            <a:ext cx="2971800" cy="5181600"/>
          </a:xfrm>
          <a:prstGeom prst="rect">
            <a:avLst/>
          </a:prstGeom>
          <a:noFill/>
          <a:ln w="9525">
            <a:noFill/>
            <a:miter lim="800000"/>
            <a:headEnd/>
            <a:tailEnd/>
          </a:ln>
          <a:effectLst>
            <a:outerShdw blurRad="63500" dist="25398" dir="2700000" algn="ctr" rotWithShape="0">
              <a:srgbClr val="FFFFFF">
                <a:alpha val="99962"/>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Eisenhower </a:t>
            </a:r>
            <a:endParaRPr lang="en-US" dirty="0"/>
          </a:p>
        </p:txBody>
      </p:sp>
      <p:sp>
        <p:nvSpPr>
          <p:cNvPr id="4" name="Content Placeholder 3"/>
          <p:cNvSpPr>
            <a:spLocks noGrp="1"/>
          </p:cNvSpPr>
          <p:nvPr>
            <p:ph sz="half" idx="2"/>
          </p:nvPr>
        </p:nvSpPr>
        <p:spPr/>
        <p:txBody>
          <a:bodyPr>
            <a:normAutofit fontScale="92500"/>
          </a:bodyPr>
          <a:lstStyle/>
          <a:p>
            <a:r>
              <a:rPr lang="en-US" dirty="0" smtClean="0"/>
              <a:t>Continued supplying aid to the French </a:t>
            </a:r>
          </a:p>
          <a:p>
            <a:r>
              <a:rPr lang="en-US" dirty="0" smtClean="0"/>
              <a:t>Supplied Ngo Dinh Diem who refused to hold a national election in 1956</a:t>
            </a:r>
          </a:p>
          <a:p>
            <a:r>
              <a:rPr lang="en-US" dirty="0" smtClean="0"/>
              <a:t>Diem’s regime was brutal and corrupt </a:t>
            </a:r>
          </a:p>
          <a:p>
            <a:r>
              <a:rPr lang="en-US" dirty="0" smtClean="0"/>
              <a:t>U.S. supplied training and military aid to his government </a:t>
            </a:r>
            <a:endParaRPr lang="en-US" dirty="0"/>
          </a:p>
        </p:txBody>
      </p:sp>
      <p:pic>
        <p:nvPicPr>
          <p:cNvPr id="7" name="Content Placeholder 6" descr="diem.jpg"/>
          <p:cNvPicPr>
            <a:picLocks noGrp="1" noChangeAspect="1"/>
          </p:cNvPicPr>
          <p:nvPr>
            <p:ph sz="half" idx="1"/>
          </p:nvPr>
        </p:nvPicPr>
        <p:blipFill>
          <a:blip r:embed="rId3"/>
          <a:srcRect t="-9313" b="-9313"/>
          <a:stretch>
            <a:fillRect/>
          </a:stretch>
        </p:blipFill>
        <p:spPr>
          <a:xfrm>
            <a:off x="1287248" y="1189038"/>
            <a:ext cx="2678706" cy="3001962"/>
          </a:xfrm>
        </p:spPr>
      </p:pic>
      <p:pic>
        <p:nvPicPr>
          <p:cNvPr id="8" name="Picture 7"/>
          <p:cNvPicPr>
            <a:picLocks noChangeAspect="1"/>
          </p:cNvPicPr>
          <p:nvPr/>
        </p:nvPicPr>
        <p:blipFill>
          <a:blip r:embed="rId4"/>
          <a:stretch>
            <a:fillRect/>
          </a:stretch>
        </p:blipFill>
        <p:spPr>
          <a:xfrm>
            <a:off x="1713830" y="4191000"/>
            <a:ext cx="1899920" cy="2438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Kennedy </a:t>
            </a:r>
            <a:endParaRPr lang="en-US" dirty="0"/>
          </a:p>
        </p:txBody>
      </p:sp>
      <p:sp>
        <p:nvSpPr>
          <p:cNvPr id="3" name="Content Placeholder 2"/>
          <p:cNvSpPr>
            <a:spLocks noGrp="1"/>
          </p:cNvSpPr>
          <p:nvPr>
            <p:ph sz="half" idx="1"/>
          </p:nvPr>
        </p:nvSpPr>
        <p:spPr/>
        <p:txBody>
          <a:bodyPr>
            <a:normAutofit fontScale="85000" lnSpcReduction="10000"/>
          </a:bodyPr>
          <a:lstStyle/>
          <a:p>
            <a:r>
              <a:rPr lang="en-US" dirty="0" smtClean="0"/>
              <a:t>In order to look like Democrats were tough on communism, JFK decides to stick with Diem</a:t>
            </a:r>
          </a:p>
          <a:p>
            <a:r>
              <a:rPr lang="en-US" dirty="0" smtClean="0"/>
              <a:t>Increased aid to Diem’s regime and sent thousands of military advisers (16,000 U.S. troops) to help train South Vietnamese troops</a:t>
            </a:r>
          </a:p>
          <a:p>
            <a:r>
              <a:rPr lang="en-US" dirty="0" smtClean="0"/>
              <a:t>JFK begins to think about U.S. involvement in Vietnam</a:t>
            </a:r>
          </a:p>
          <a:p>
            <a:r>
              <a:rPr lang="en-US" dirty="0" smtClean="0"/>
              <a:t>1963, Diem is assassinated</a:t>
            </a:r>
          </a:p>
        </p:txBody>
      </p:sp>
      <p:pic>
        <p:nvPicPr>
          <p:cNvPr id="7" name="Content Placeholder 6" descr="vietnam-monk-self-immolation.jpg"/>
          <p:cNvPicPr>
            <a:picLocks noGrp="1" noChangeAspect="1"/>
          </p:cNvPicPr>
          <p:nvPr>
            <p:ph sz="half" idx="2"/>
          </p:nvPr>
        </p:nvPicPr>
        <p:blipFill>
          <a:blip r:embed="rId3"/>
          <a:srcRect t="-21381" b="-21381"/>
          <a:stretch>
            <a:fillRect/>
          </a:stretch>
        </p:blip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Johnson </a:t>
            </a:r>
            <a:endParaRPr lang="en-US" dirty="0"/>
          </a:p>
        </p:txBody>
      </p:sp>
      <p:sp>
        <p:nvSpPr>
          <p:cNvPr id="4" name="Content Placeholder 3"/>
          <p:cNvSpPr>
            <a:spLocks noGrp="1"/>
          </p:cNvSpPr>
          <p:nvPr>
            <p:ph sz="half" idx="2"/>
          </p:nvPr>
        </p:nvSpPr>
        <p:spPr/>
        <p:txBody>
          <a:bodyPr>
            <a:normAutofit fontScale="92500" lnSpcReduction="10000"/>
          </a:bodyPr>
          <a:lstStyle/>
          <a:p>
            <a:pPr>
              <a:buNone/>
            </a:pPr>
            <a:endParaRPr lang="en-US" dirty="0" smtClean="0"/>
          </a:p>
          <a:p>
            <a:r>
              <a:rPr lang="en-US" dirty="0" smtClean="0"/>
              <a:t>Convinced Congress to pass the Tonkin Gulf Resolution giving the president broad military powers in Vietnam</a:t>
            </a:r>
          </a:p>
          <a:p>
            <a:r>
              <a:rPr lang="en-US" dirty="0" smtClean="0"/>
              <a:t>Unleashed bombing campaign </a:t>
            </a:r>
          </a:p>
          <a:p>
            <a:r>
              <a:rPr lang="en-US" dirty="0" smtClean="0"/>
              <a:t>1965 50,000 U.S. combat troops are sent to battle the Vietcong and NVA</a:t>
            </a:r>
            <a:endParaRPr lang="en-US" dirty="0"/>
          </a:p>
        </p:txBody>
      </p:sp>
      <p:pic>
        <p:nvPicPr>
          <p:cNvPr id="9" name="LBJ.mov">
            <a:hlinkClick r:id="" action="ppaction://media"/>
          </p:cNvPr>
          <p:cNvPicPr/>
          <p:nvPr>
            <p:ph sz="half" idx="1"/>
            <a:videoFile r:link="rId1"/>
          </p:nvPr>
        </p:nvPicPr>
        <p:blipFill>
          <a:blip r:embed="rId4"/>
          <a:stretch>
            <a:fillRect/>
          </a:stretch>
        </p:blipFill>
        <p:spPr>
          <a:xfrm>
            <a:off x="457200" y="2345531"/>
            <a:ext cx="4038600" cy="30353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U.S. Involvement and Escalation</a:t>
            </a:r>
            <a:endParaRPr lang="en-US" dirty="0"/>
          </a:p>
        </p:txBody>
      </p:sp>
      <p:sp>
        <p:nvSpPr>
          <p:cNvPr id="6" name="Subtitle 5"/>
          <p:cNvSpPr>
            <a:spLocks noGrp="1"/>
          </p:cNvSpPr>
          <p:nvPr>
            <p:ph type="subTitle" idx="1"/>
          </p:nvPr>
        </p:nvSpPr>
        <p:spPr/>
        <p:txBody>
          <a:bodyPr/>
          <a:lstStyle/>
          <a:p>
            <a:r>
              <a:rPr lang="en-US" dirty="0" smtClean="0">
                <a:solidFill>
                  <a:schemeClr val="tx1"/>
                </a:solidFill>
              </a:rPr>
              <a:t>Ch 30 Sec 2</a:t>
            </a:r>
            <a:endParaRPr lang="en-US"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Question</a:t>
            </a:r>
            <a:endParaRPr lang="en-US" dirty="0"/>
          </a:p>
        </p:txBody>
      </p:sp>
      <p:sp>
        <p:nvSpPr>
          <p:cNvPr id="3" name="Content Placeholder 2"/>
          <p:cNvSpPr>
            <a:spLocks noGrp="1"/>
          </p:cNvSpPr>
          <p:nvPr>
            <p:ph idx="1"/>
          </p:nvPr>
        </p:nvSpPr>
        <p:spPr/>
        <p:txBody>
          <a:bodyPr/>
          <a:lstStyle/>
          <a:p>
            <a:pPr algn="ctr">
              <a:buNone/>
            </a:pPr>
            <a:r>
              <a:rPr lang="en-US" dirty="0" smtClean="0"/>
              <a:t>What does it mean to have “home field advantage” in sports?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3436</TotalTime>
  <Words>1300</Words>
  <Application>Microsoft Macintosh PowerPoint</Application>
  <PresentationFormat>On-screen Show (4:3)</PresentationFormat>
  <Paragraphs>172</Paragraphs>
  <Slides>31</Slides>
  <Notes>0</Notes>
  <HiddenSlides>0</HiddenSlides>
  <MMClips>4</MMClips>
  <ScaleCrop>false</ScaleCrop>
  <HeadingPairs>
    <vt:vector size="4" baseType="variant">
      <vt:variant>
        <vt:lpstr>Design Template</vt:lpstr>
      </vt:variant>
      <vt:variant>
        <vt:i4>1</vt:i4>
      </vt:variant>
      <vt:variant>
        <vt:lpstr>Slide Titles</vt:lpstr>
      </vt:variant>
      <vt:variant>
        <vt:i4>31</vt:i4>
      </vt:variant>
    </vt:vector>
  </HeadingPairs>
  <TitlesOfParts>
    <vt:vector size="32" baseType="lpstr">
      <vt:lpstr>Office Theme</vt:lpstr>
      <vt:lpstr>Focus Question</vt:lpstr>
      <vt:lpstr>Vietnam and Moving Toward Conflict</vt:lpstr>
      <vt:lpstr>Are you smarter than a 5th grader?</vt:lpstr>
      <vt:lpstr>Truman</vt:lpstr>
      <vt:lpstr>Eisenhower </vt:lpstr>
      <vt:lpstr>Kennedy </vt:lpstr>
      <vt:lpstr>Johnson </vt:lpstr>
      <vt:lpstr>U.S. Involvement and Escalation</vt:lpstr>
      <vt:lpstr>Focus Question</vt:lpstr>
      <vt:lpstr>Major Players in Vietnam Conflict</vt:lpstr>
      <vt:lpstr>U.S. military strategies result in bloody stalemate</vt:lpstr>
      <vt:lpstr>U.S. military strategies result in bloody stalemate</vt:lpstr>
      <vt:lpstr>Public support for the war begins to waiver as a “credibility gap” grows</vt:lpstr>
      <vt:lpstr>1968-A Tumultuous Year</vt:lpstr>
      <vt:lpstr>Focus Question</vt:lpstr>
      <vt:lpstr>Avoiding the War</vt:lpstr>
      <vt:lpstr>Opposing War</vt:lpstr>
      <vt:lpstr>Defending War</vt:lpstr>
      <vt:lpstr>Tet Offensive</vt:lpstr>
      <vt:lpstr>Johnson’s poor showing in the N.H. primary </vt:lpstr>
      <vt:lpstr>Assassination of MLK and Robert Kennedy </vt:lpstr>
      <vt:lpstr>Disorder of the Democratic Convention in Chicago </vt:lpstr>
      <vt:lpstr>Richard Nixon election </vt:lpstr>
      <vt:lpstr>The End of the War and Its Legacy </vt:lpstr>
      <vt:lpstr>Focus Question</vt:lpstr>
      <vt:lpstr>Legacy </vt:lpstr>
      <vt:lpstr>Legacy </vt:lpstr>
      <vt:lpstr>Legacy </vt:lpstr>
      <vt:lpstr>Legacy </vt:lpstr>
      <vt:lpstr>Legacy </vt:lpstr>
      <vt:lpstr>Legacy</vt:lpstr>
    </vt:vector>
  </TitlesOfParts>
  <Company>Township High School District 214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BGHS</dc:creator>
  <cp:lastModifiedBy>Buffalo Grove High School</cp:lastModifiedBy>
  <cp:revision>38</cp:revision>
  <dcterms:created xsi:type="dcterms:W3CDTF">2013-05-24T12:19:37Z</dcterms:created>
  <dcterms:modified xsi:type="dcterms:W3CDTF">2013-05-24T13:32:32Z</dcterms:modified>
</cp:coreProperties>
</file>